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4"/>
  </p:notesMasterIdLst>
  <p:sldIdLst>
    <p:sldId id="281" r:id="rId2"/>
    <p:sldId id="283" r:id="rId3"/>
    <p:sldId id="282" r:id="rId4"/>
    <p:sldId id="284" r:id="rId5"/>
    <p:sldId id="290" r:id="rId6"/>
    <p:sldId id="302" r:id="rId7"/>
    <p:sldId id="301" r:id="rId8"/>
    <p:sldId id="300" r:id="rId9"/>
    <p:sldId id="299" r:id="rId10"/>
    <p:sldId id="298" r:id="rId11"/>
    <p:sldId id="297" r:id="rId12"/>
    <p:sldId id="296" r:id="rId13"/>
    <p:sldId id="295" r:id="rId14"/>
    <p:sldId id="294" r:id="rId15"/>
    <p:sldId id="303" r:id="rId16"/>
    <p:sldId id="293" r:id="rId17"/>
    <p:sldId id="292" r:id="rId18"/>
    <p:sldId id="291" r:id="rId19"/>
    <p:sldId id="304" r:id="rId20"/>
    <p:sldId id="305" r:id="rId21"/>
    <p:sldId id="306" r:id="rId22"/>
    <p:sldId id="307" r:id="rId23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723"/>
    <a:srgbClr val="003399"/>
    <a:srgbClr val="E63036"/>
    <a:srgbClr val="C6D9F1"/>
    <a:srgbClr val="FFFF99"/>
    <a:srgbClr val="CCFFCC"/>
    <a:srgbClr val="FF5050"/>
    <a:srgbClr val="0000FF"/>
    <a:srgbClr val="00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8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50565944881889"/>
          <c:y val="0.13530467917663144"/>
          <c:w val="0.54136368110236222"/>
          <c:h val="0.81204547169995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206723"/>
              </a:solidFill>
              <a:ln w="2911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C815-4FC1-9456-8DA94C11ADAE}"/>
              </c:ext>
            </c:extLst>
          </c:dPt>
          <c:dPt>
            <c:idx val="1"/>
            <c:bubble3D val="0"/>
            <c:spPr>
              <a:solidFill>
                <a:srgbClr val="E63036"/>
              </a:solidFill>
              <a:ln w="2911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15-4FC1-9456-8DA94C11ADAE}"/>
              </c:ext>
            </c:extLst>
          </c:dPt>
          <c:cat>
            <c:strRef>
              <c:f>Лист1!$A$2:$A$3</c:f>
              <c:strCache>
                <c:ptCount val="1"/>
                <c:pt idx="0">
                  <c:v>                           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5532.7</c:v>
                </c:pt>
                <c:pt idx="1">
                  <c:v>2390.8000000000002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5-4FC1-9456-8DA94C11ADAE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911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15-4FC1-9456-8DA94C11AD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911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815-4FC1-9456-8DA94C11ADAE}"/>
              </c:ext>
            </c:extLst>
          </c:dPt>
          <c:cat>
            <c:strRef>
              <c:f>Лист1!$A$2:$A$3</c:f>
              <c:strCache>
                <c:ptCount val="1"/>
                <c:pt idx="0">
                  <c:v>                           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C815-4FC1-9456-8DA94C11A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911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8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50565944881889"/>
          <c:y val="0.13530467917663144"/>
          <c:w val="0.54136368110236222"/>
          <c:h val="0.81204547169995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206723"/>
              </a:solidFill>
              <a:ln w="2911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6E-4764-8FC5-A127ED1B2CE1}"/>
              </c:ext>
            </c:extLst>
          </c:dPt>
          <c:dPt>
            <c:idx val="1"/>
            <c:bubble3D val="0"/>
            <c:spPr>
              <a:solidFill>
                <a:srgbClr val="E63036"/>
              </a:solidFill>
              <a:ln w="2911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6E-4764-8FC5-A127ED1B2CE1}"/>
              </c:ext>
            </c:extLst>
          </c:dPt>
          <c:cat>
            <c:strRef>
              <c:f>Лист1!$A$2:$A$3</c:f>
              <c:strCache>
                <c:ptCount val="1"/>
                <c:pt idx="0">
                  <c:v>                           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1855.6</c:v>
                </c:pt>
                <c:pt idx="1">
                  <c:v>2011.2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6E-4764-8FC5-A127ED1B2CE1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911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26E-4764-8FC5-A127ED1B2C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911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26E-4764-8FC5-A127ED1B2CE1}"/>
              </c:ext>
            </c:extLst>
          </c:dPt>
          <c:cat>
            <c:strRef>
              <c:f>Лист1!$A$2:$A$3</c:f>
              <c:strCache>
                <c:ptCount val="1"/>
                <c:pt idx="0">
                  <c:v>                           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926E-4764-8FC5-A127ED1B2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911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5-4FEC-893F-DAF5C30EE525}"/>
              </c:ext>
            </c:extLst>
          </c:dPt>
          <c:dPt>
            <c:idx val="1"/>
            <c:bubble3D val="0"/>
            <c:spPr>
              <a:solidFill>
                <a:srgbClr val="2067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605-4FEC-893F-DAF5C30EE52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5-4FEC-893F-DAF5C30EE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3437498558224745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5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8A7-4776-B5CF-4B1317C171EE}"/>
              </c:ext>
            </c:extLst>
          </c:dPt>
          <c:dPt>
            <c:idx val="1"/>
            <c:bubble3D val="0"/>
            <c:spPr>
              <a:solidFill>
                <a:srgbClr val="2067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A7-4776-B5CF-4B1317C171EE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3800</c:v>
                </c:pt>
                <c:pt idx="1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7-4776-B5CF-4B1317C17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76D636-F3D0-4681-BCE2-6420736AF8D2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06EBE6-8E0C-475F-B8E7-C94EC38B78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88E20E-62B5-489D-A0AE-9F93BF70A38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9A7EDE-5E23-4FAD-B8F5-F51176EF0C3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6EBE6-8E0C-475F-B8E7-C94EC38B78EB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60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6EBE6-8E0C-475F-B8E7-C94EC38B78EB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25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88E20E-62B5-489D-A0AE-9F93BF70A389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550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СПЕЦИАЛИСТЫ НОВОСИБИРСКОЙ ОБЛАСТИ СФЕРЫ ФИЗИЧЕСКОЙ КУЛЬТУРЫ И СПОРТА БЫЛИ НАГРАЖДЕНЫ ВЕДОМСТВЕННЫМИ, ГОСУДАРСТВЕННЫМИ НАГРАДАМИ – 24 ЧЕЛОВЕКА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6EBE6-8E0C-475F-B8E7-C94EC38B78EB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47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6EBE6-8E0C-475F-B8E7-C94EC38B78EB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33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6EBE6-8E0C-475F-B8E7-C94EC38B78EB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53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88E20E-62B5-489D-A0AE-9F93BF70A389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2429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9DA4-4F3A-4BB4-BE3F-E2BE2995D6AB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2EF7-EC4A-4F3C-9523-8D1C03C75C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23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D821-F29C-46EB-A8A4-B32A7819CAE0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ADFD-7CEA-491E-8602-170ACAA7AF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77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79CB-3F1F-4FDC-AFD3-D55D2C62C385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5E46-4687-4DA7-8620-42C9E54C79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5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17AB-2FB9-4362-9115-87BFCD738F59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DBFC6-0509-4EAB-B661-17CF9CED9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488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EDFE-3041-474F-AA69-5E4B175BF0B0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936F-54FF-423B-A5C7-DD2D214A2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48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7BE7-2D16-4083-AD63-72235A4C8B47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29CC-9D7D-4FB7-B513-4A1CADF508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78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E570-EE72-47A6-8807-FD3F68B81D26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FA74-3D3F-4EB4-8369-E03C8EF39B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38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E48D-63FD-4C69-AD7F-81CDE978CC7A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9435-30A3-43A4-9331-9641E274A2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28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032F-1AA3-4E0F-8B07-3F2A7D717A03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63B8-3BBC-46ED-ACEB-D41704B04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873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9A77-1BF7-4B3E-9D7C-1A8808AFDD3A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EA1A-4058-4249-8D74-53F341599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08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9F60-582D-4891-B746-D6C686B03A10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C233-6291-4EDF-A16D-418D73B000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07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43DD5-90AE-40CA-8FC9-B8FC32525B45}" type="datetime1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Новосибирск 2014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8774F2-15C8-4E08-97F5-132A5B7A5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4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chart" Target="../charts/chart4.xml"/><Relationship Id="rId10" Type="http://schemas.openxmlformats.org/officeDocument/2006/relationships/image" Target="../media/image44.jpeg"/><Relationship Id="rId4" Type="http://schemas.openxmlformats.org/officeDocument/2006/relationships/image" Target="../media/image4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.png"/><Relationship Id="rId7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7"/>
          <a:stretch/>
        </p:blipFill>
        <p:spPr>
          <a:xfrm>
            <a:off x="1487488" y="1412776"/>
            <a:ext cx="6264696" cy="4420044"/>
          </a:xfrm>
          <a:prstGeom prst="rect">
            <a:avLst/>
          </a:prstGeom>
        </p:spPr>
      </p:pic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4"/>
          <p:cNvSpPr/>
          <p:nvPr/>
        </p:nvSpPr>
        <p:spPr>
          <a:xfrm>
            <a:off x="1868117" y="1274372"/>
            <a:ext cx="8285019" cy="458961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105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3081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6838" y="2655888"/>
            <a:ext cx="9312276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РАЗВИТИЯ ФИЗИЧЕСКОЙ КУЛЬТУРЫ И СПОРТА НОВОСИБИРСКОЙ ОБЛАСТИ ЗА 2020 ГОД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ОБ ОСНОВНЫХ ЗАДАЧАХ НА 2021 ГОД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-1465263" y="4024313"/>
            <a:ext cx="10945813" cy="49688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20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11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11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11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64288" indent="-442913" eaLnBrk="1" hangingPunct="1">
              <a:spcBef>
                <a:spcPts val="0"/>
              </a:spcBef>
              <a:buFont typeface="Arial" panose="020B0604020202020204" pitchFamily="34" charset="0"/>
              <a:buNone/>
              <a:tabLst>
                <a:tab pos="6364288" algn="l"/>
                <a:tab pos="6635750" algn="l"/>
              </a:tabLst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Докладывает</a:t>
            </a:r>
            <a:r>
              <a:rPr lang="ru-RU" alt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  Министр </a:t>
            </a: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alt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культуры и </a:t>
            </a:r>
          </a:p>
          <a:p>
            <a:pPr marL="6364288" indent="987425" eaLnBrk="1" hangingPunct="1">
              <a:spcBef>
                <a:spcPts val="0"/>
              </a:spcBef>
              <a:buFont typeface="Arial" panose="020B0604020202020204" pitchFamily="34" charset="0"/>
              <a:buNone/>
              <a:tabLst>
                <a:tab pos="6364288" algn="l"/>
                <a:tab pos="6635750" algn="l"/>
              </a:tabLst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спорта Новосибирской </a:t>
            </a: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6364288" indent="987425" eaLnBrk="1" hangingPunct="1">
              <a:spcBef>
                <a:spcPts val="0"/>
              </a:spcBef>
              <a:buFont typeface="Arial" panose="020B0604020202020204" pitchFamily="34" charset="0"/>
              <a:buNone/>
              <a:tabLst>
                <a:tab pos="6364288" algn="l"/>
                <a:tab pos="6635750" algn="l"/>
              </a:tabLst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Ахапов </a:t>
            </a: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Сергей Александрович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2420938"/>
            <a:ext cx="31226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https://sun9-14.userapi.com/impf/c855224/v855224027/1f388b/Jtotmqp9weU.jpg?size=1280x960&amp;quality=96&amp;proxy=1&amp;sign=7559eac100bb321788ed4659ad19dac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/>
          <a:stretch/>
        </p:blipFill>
        <p:spPr bwMode="auto">
          <a:xfrm>
            <a:off x="613644" y="1671382"/>
            <a:ext cx="3312765" cy="22616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4" y="111341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РОССИИ ПО СПОРТУ ГЛУХИХ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(ГРЕКО-РИМСКАЯ БОРЬБА)</a:t>
            </a:r>
            <a:endParaRPr lang="ru-RU" sz="1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 descr="https://cdn.paralymp.ru/upload/iblock/fec/fec2156ad3cb378ac90de8fc161e817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 t="29540" r="24950"/>
          <a:stretch/>
        </p:blipFill>
        <p:spPr bwMode="auto">
          <a:xfrm>
            <a:off x="4223792" y="1652869"/>
            <a:ext cx="4176464" cy="22624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3412" y="1124364"/>
            <a:ext cx="378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КУБОК МИРА ПО СПОРТУ ЛИЦ С ПОДА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(ФЕХТОВАНИЕ НА КОЛЯСКАХ)</a:t>
            </a:r>
            <a:endParaRPr lang="ru-RU" sz="1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8" name="Picture 6" descr="https://sun9-76.userapi.com/impf/c855728/v855728800/21343f/BlOedtyI67s.jpg?size=810x1080&amp;quality=96&amp;sign=79f8198445fd89c9bfbaf8ec80baa047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4" b="19121"/>
          <a:stretch/>
        </p:blipFill>
        <p:spPr bwMode="auto">
          <a:xfrm>
            <a:off x="8717718" y="1671382"/>
            <a:ext cx="3138922" cy="22438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67997" y="1124364"/>
            <a:ext cx="3641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РОССИИ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СПОРТУ ГЛУХИХ (ВОЛЕЙБОЛ)</a:t>
            </a:r>
            <a:endParaRPr lang="ru-RU" sz="1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8" descr="Открыть оригинальное изображени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9"/>
          <a:stretch/>
        </p:blipFill>
        <p:spPr bwMode="auto">
          <a:xfrm>
            <a:off x="613644" y="4509120"/>
            <a:ext cx="3312765" cy="19442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77974" y="39859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ЧЕМПИОНАТ РОССИИ ПО СПОРТУ СЛЕПЫХ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(ЛЕГКАЯ АТЛЕТИКА)</a:t>
            </a:r>
            <a:endParaRPr lang="ru-RU" sz="1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6540" y="4247510"/>
            <a:ext cx="78404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ВКЛЮЧЕНО </a:t>
            </a:r>
            <a:r>
              <a:rPr lang="ru-RU" b="1" dirty="0" smtClean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 ОБЛАСТНЫХ МЕРОПРИЯТИЙ ПО СПЕЦИАЛЬНОЙ ОЛИМПИАДЕ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КАЛЕНДАРНЫЙ ПЛАН ОФИЦИАЛЬНЫХ ФИЗКУЛЬТУРНЫХ МЕРОПРИЯТИЙ И СПОРТИВНЫХ МЕРОПРИЯТИЙ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4481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ort.nso.ru/sites/sport.nso.ru/wodby_files/files/styles/image_without_gallery/public/news/2020/10/hevlkuuvahi.jpg?itok=fKfRZM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7" y="3083802"/>
            <a:ext cx="3810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316981" y="1556792"/>
            <a:ext cx="627702" cy="454172"/>
          </a:xfrm>
          <a:prstGeom prst="ellipse">
            <a:avLst/>
          </a:prstGeom>
          <a:solidFill>
            <a:srgbClr val="003399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5360" y="2110732"/>
            <a:ext cx="627702" cy="454172"/>
          </a:xfrm>
          <a:prstGeom prst="ellipse">
            <a:avLst/>
          </a:prstGeom>
          <a:solidFill>
            <a:srgbClr val="003399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9365" y="2686796"/>
            <a:ext cx="627702" cy="454172"/>
          </a:xfrm>
          <a:prstGeom prst="ellipse">
            <a:avLst/>
          </a:prstGeom>
          <a:solidFill>
            <a:srgbClr val="003399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6986" y="7893496"/>
            <a:ext cx="60960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целях реализации комплекса мероприятий, направленных на вовлечение молодежи в систематические занятия физической культурой и спортом, во исполнение приказа совместно министерством образования Новосибирской области разработан и находится в стадии согласования проект региональной программы «Развитие школьного спорта в Новосибирской области»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 региональной программы «Развитие в Новосибирской области».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Разработанные Программы будут направлены на совершенствование физкультурно-спортивной работы в целях повышения уровня физической подготовленности обучающихся на территории Новосибирской области.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4494" y="3066303"/>
            <a:ext cx="6462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ФЕСТИВАЛЬ ШКОЛЬНОГО СПОРТА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19240" y="3359016"/>
            <a:ext cx="39693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БОЛЕЕ 140 УЧАСТНИКОВ: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КУЙБЫШЕВСКИЙ РАЙОН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БЕРДСК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Р.П. КОЛЬЦОВО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ОБЬ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ОРДЫНСКИЙ РАЙОН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НОВОСИБИРСКИЙ РАЙОН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ЧЕРЕПАНОВСКИЙ РАЙОН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ТОГУЧИНСКИЙ РАЙОН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КОЛЫВАНСКИЙ РАЙОН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КОЧЕНЁВСКИЙ РАЙОН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СУЗУНСКИЙ РАЙОН</a:t>
            </a:r>
            <a:endParaRPr lang="ru-RU" sz="1400" b="1" dirty="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9240" y="1249333"/>
            <a:ext cx="3422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СТУДЕНЧЕСКИЙ СПОРТ </a:t>
            </a:r>
            <a:endParaRPr lang="ru-RU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6" t="-10773" r="34031" b="10773"/>
          <a:stretch/>
        </p:blipFill>
        <p:spPr>
          <a:xfrm>
            <a:off x="2106228" y="1690468"/>
            <a:ext cx="9107744" cy="142251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0053" y="1511779"/>
            <a:ext cx="536581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295 </a:t>
            </a:r>
            <a:r>
              <a:rPr lang="ru-RU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18        </a:t>
            </a:r>
            <a:r>
              <a:rPr lang="ru-RU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ВИДОВ СПОРТА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4554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ТЫСЯЧ СТУДЕНТОВ</a:t>
            </a:r>
            <a:endParaRPr lang="ru-RU" sz="1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Региональный фестиваль школьного спорта стартовал в Новосибирской области -  СИБ.ФМ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17964" b="18273"/>
          <a:stretch/>
        </p:blipFill>
        <p:spPr bwMode="auto">
          <a:xfrm>
            <a:off x="6966073" y="3550693"/>
            <a:ext cx="4638552" cy="24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6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635119" y="1340768"/>
            <a:ext cx="11150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 И СПОРТОМ </a:t>
            </a: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ЗАНИМАЮТСЯ </a:t>
            </a:r>
          </a:p>
          <a:p>
            <a:pPr algn="ctr"/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ЛЮДЕЙ ПЕНСИОННОГО И ПОЖИЛОГО ВОЗРАСТА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201547" y="2668526"/>
            <a:ext cx="114197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6088354" y="2495358"/>
            <a:ext cx="3895214" cy="1218714"/>
            <a:chOff x="2074375" y="1915380"/>
            <a:chExt cx="3895214" cy="1218714"/>
          </a:xfrm>
          <a:solidFill>
            <a:srgbClr val="003399"/>
          </a:solidFill>
        </p:grpSpPr>
        <p:sp>
          <p:nvSpPr>
            <p:cNvPr id="50" name="Блок-схема: альтернативный процесс 49"/>
            <p:cNvSpPr/>
            <p:nvPr/>
          </p:nvSpPr>
          <p:spPr>
            <a:xfrm>
              <a:off x="2074375" y="1915380"/>
              <a:ext cx="3895214" cy="1218714"/>
            </a:xfrm>
            <a:prstGeom prst="flowChartAlternateProcess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074375" y="2057770"/>
              <a:ext cx="3881319" cy="923330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IX СПАРТАКИАДА </a:t>
              </a:r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ПЕНСИОНЕРОВ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НОВОСИБИРСКОЙ ОБЛАСТИ</a:t>
              </a:r>
              <a:endPara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Выгнутая влево стрелка 46"/>
          <p:cNvSpPr/>
          <p:nvPr/>
        </p:nvSpPr>
        <p:spPr>
          <a:xfrm>
            <a:off x="4496528" y="2330634"/>
            <a:ext cx="953780" cy="1613309"/>
          </a:xfrm>
          <a:prstGeom prst="curvedRight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72728" y="2637748"/>
            <a:ext cx="1591972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3 686 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Выгнутая влево стрелка 48"/>
          <p:cNvSpPr/>
          <p:nvPr/>
        </p:nvSpPr>
        <p:spPr>
          <a:xfrm flipH="1">
            <a:off x="10621614" y="2321074"/>
            <a:ext cx="953780" cy="1613309"/>
          </a:xfrm>
          <a:prstGeom prst="curvedRight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4758386"/>
            <a:ext cx="2565479" cy="1809372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60148" y="2495358"/>
            <a:ext cx="393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АГИТАЦИОННЫЙ ЛЫЖНЫЙ </a:t>
            </a:r>
            <a:r>
              <a:rPr lang="ru-RU" b="1" dirty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</a:t>
            </a:r>
            <a:endParaRPr lang="ru-RU" dirty="0">
              <a:solidFill>
                <a:srgbClr val="206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0800000">
            <a:off x="409733" y="3551535"/>
            <a:ext cx="4066783" cy="1391592"/>
          </a:xfrm>
          <a:prstGeom prst="downArrow">
            <a:avLst/>
          </a:prstGeom>
          <a:solidFill>
            <a:srgbClr val="206723"/>
          </a:solidFill>
          <a:ln>
            <a:solidFill>
              <a:srgbClr val="206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97151" y="3806227"/>
            <a:ext cx="20919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ЧЕРЕЗ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44991" y="4316903"/>
            <a:ext cx="35488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КУЙБЫШЕВСКИЙ РАЙОН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ИСКИТИМСКИЙ РАЙОН</a:t>
            </a: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КРАСНОЗЁРСКИЙ РАЙОН</a:t>
            </a: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9456" y="4295811"/>
            <a:ext cx="9155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СПОРТСМЕНАМИ 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ЗАВОЁВАНО </a:t>
            </a:r>
            <a:r>
              <a:rPr lang="ru-RU" sz="20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1 518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2536" y="4786942"/>
            <a:ext cx="2063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474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СЕРЕБРЯНЫХ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7728" y="1052736"/>
            <a:ext cx="4459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</a:t>
            </a:r>
            <a:endParaRPr lang="ru-RU" sz="20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25" y="4687596"/>
            <a:ext cx="605075" cy="11896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73" y="4722726"/>
            <a:ext cx="736125" cy="10825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550" y="4690335"/>
            <a:ext cx="662885" cy="106136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12368" y="4738051"/>
            <a:ext cx="1752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 </a:t>
            </a:r>
            <a:endParaRPr lang="ru-RU" sz="2000" b="1" dirty="0">
              <a:solidFill>
                <a:srgbClr val="206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ЗОЛОТЫХ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3993" y="4786942"/>
            <a:ext cx="2229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 </a:t>
            </a:r>
            <a:endParaRPr lang="ru-RU" sz="2000" b="1" dirty="0">
              <a:solidFill>
                <a:srgbClr val="206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БРОНЗОВЫХ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686" y="1484784"/>
            <a:ext cx="8987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СОСТАВЫ СБОРНЫХ КОМАНД 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ВКЛЮЧЕНО </a:t>
            </a:r>
            <a:r>
              <a:rPr lang="ru-RU" sz="20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СПОРТСМЕНОВ: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30501" y="1924321"/>
            <a:ext cx="72226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 –  ЛЕТНИЕ ВИДЫ СПОРТА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  –  ЗИМНИЕ ВИДЫ СПОРТА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ru-RU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СПОРТСМЕНОВ –  НЕОЛИМПИЙСКИЕ 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СПОРТА</a:t>
            </a:r>
            <a:endParaRPr lang="ru-RU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СПОРТСМЕНА     –  АДАПТИВНЫЕ ВИДЫ СПОРТА</a:t>
            </a:r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7" t="-10773" r="68402" b="10773"/>
          <a:stretch/>
        </p:blipFill>
        <p:spPr>
          <a:xfrm>
            <a:off x="-960784" y="2348880"/>
            <a:ext cx="5502591" cy="1422518"/>
          </a:xfrm>
          <a:prstGeom prst="rect">
            <a:avLst/>
          </a:prstGeom>
        </p:spPr>
      </p:pic>
      <p:cxnSp>
        <p:nvCxnSpPr>
          <p:cNvPr id="30" name="Соединительная линия уступом 29"/>
          <p:cNvCxnSpPr/>
          <p:nvPr/>
        </p:nvCxnSpPr>
        <p:spPr>
          <a:xfrm>
            <a:off x="899455" y="1889851"/>
            <a:ext cx="7400070" cy="2334124"/>
          </a:xfrm>
          <a:prstGeom prst="bentConnector3">
            <a:avLst/>
          </a:prstGeom>
          <a:ln w="349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50" name="Picture 2" descr="https://sun9-20.userapi.com/impg/c857436/v857436966/172582/atxVV3xESn4.jpg?size=1024x768&amp;quality=96&amp;proxy=1&amp;sign=efc12b1daadbb35a6cc7cc623ff75958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" y="5750613"/>
            <a:ext cx="1396292" cy="10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3.userapi.com/impg/-cL0cAcbSqmxNd_dWsirmwQbpznDMfqI_Cd-9g/SFi7s75OjNQ.jpg?size=960x1280&amp;quality=96&amp;proxy=1&amp;sign=f644c50123eb3b108a7d704723b7ed77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30479" r="391" b="10226"/>
          <a:stretch/>
        </p:blipFill>
        <p:spPr bwMode="auto">
          <a:xfrm>
            <a:off x="1532732" y="5750613"/>
            <a:ext cx="1322908" cy="104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4.userapi.com/impg/c855216/v855216459/1ef7af/b8BvGzhVBq0.jpg?size=680x454&amp;quality=96&amp;proxy=1&amp;sign=f5e271592ebe145967562f9065407d08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55" y="5741049"/>
            <a:ext cx="1580869" cy="10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47.userapi.com/impg/muXlsezxiREZG6Kt3Get5ywSwIhNVcwg5MU52w/NHg26M9wkFE.jpg?size=1280x960&amp;quality=96&amp;proxy=1&amp;sign=98212a97d9a4d48b6b79c39ea45cc5af&amp;type=albu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27945" r="18020" b="10577"/>
          <a:stretch/>
        </p:blipFill>
        <p:spPr bwMode="auto">
          <a:xfrm>
            <a:off x="4578639" y="5734841"/>
            <a:ext cx="1589369" cy="10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ткрыть оригинальное изображение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18798" r="11126" b="11217"/>
          <a:stretch/>
        </p:blipFill>
        <p:spPr bwMode="auto">
          <a:xfrm>
            <a:off x="6200983" y="5734841"/>
            <a:ext cx="1551201" cy="10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73.userapi.com/impg/NwpMMB7RzhIlO5dmVweNa0ke6Ce2DHmKcuBY9g/x4LdqNkQFfo.jpg?size=2560x1707&amp;quality=96&amp;proxy=1&amp;sign=dd0fe77e791c7919528cd13735da5769&amp;type=albu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38" y="5734841"/>
            <a:ext cx="1541122" cy="10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un9-15.userapi.com/impg/e_JQrFWtOflW7aLjWVYIOnmuXPFEHEeVSvTDGw/CzNn_jO5kL8.jpg?size=2560x1707&amp;quality=96&amp;proxy=1&amp;sign=f14c562c1e35cf0ce963e14d4fcc93e9&amp;type=album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6"/>
          <a:stretch/>
        </p:blipFill>
        <p:spPr bwMode="auto">
          <a:xfrm>
            <a:off x="9372387" y="5734841"/>
            <a:ext cx="1116101" cy="10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un9-2.userapi.com/impg/5RpZXPfRV7Z0lzGFtGslIux9uGhlvJXY1VXNPA/i9Mel4oluiU.jpg?size=1500x1060&amp;quality=96&amp;proxy=1&amp;sign=c6edbcc752139e3341282b2e06b3dc3d&amp;type=album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848" y="5728843"/>
            <a:ext cx="1462660" cy="10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8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r="14869"/>
          <a:stretch/>
        </p:blipFill>
        <p:spPr>
          <a:xfrm>
            <a:off x="6405060" y="4403828"/>
            <a:ext cx="1635156" cy="1329428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4881" r="8778" b="6279"/>
          <a:stretch/>
        </p:blipFill>
        <p:spPr>
          <a:xfrm>
            <a:off x="6311309" y="2972601"/>
            <a:ext cx="1726066" cy="1176479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5" t="9033" r="3833" b="6428"/>
          <a:stretch/>
        </p:blipFill>
        <p:spPr>
          <a:xfrm>
            <a:off x="6240016" y="1385160"/>
            <a:ext cx="1797359" cy="1395768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t="6450" r="43662" b="12492"/>
          <a:stretch/>
        </p:blipFill>
        <p:spPr>
          <a:xfrm>
            <a:off x="2407479" y="2478468"/>
            <a:ext cx="3904545" cy="2894748"/>
          </a:xfrm>
          <a:prstGeom prst="roundRect">
            <a:avLst/>
          </a:prstGeom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087" y="1596131"/>
            <a:ext cx="611922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СПОРТСМЕНОВ – </a:t>
            </a:r>
            <a:r>
              <a:rPr lang="ru-RU" sz="1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 </a:t>
            </a:r>
            <a:r>
              <a:rPr lang="ru-RU" sz="1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РАСШИРЕННОМ </a:t>
            </a: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ОЛИМПИЙСКОЙ СБОРНОЙ РОССИИ ПО ВИДАМ СПОРТА: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ВЕЛОСПОРТ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БОРЬБА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ГИМНАСТИКА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ТРИАТЛОН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ФЕХТОВАНИЕ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ПУЛЕВАЯ СТРЕЛЬБА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2064" y="165509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КАНДИДАТОВ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 ЛЕТНИХ ПАРАЛИМПИЙСКИХ ИГРАХ,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ТОКИО (ЯПОНИЯ),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АВГУСТА  –  05 СЕНТЯБРЯ 2021 ГОДА</a:t>
            </a:r>
          </a:p>
          <a:p>
            <a:pPr algn="ctr"/>
            <a:endParaRPr lang="ru-RU" sz="1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КАНДИДАТА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XXIV ЛЕТНИХ СУРДЛИМПИЙСКИХ ИГРАХ,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КАШИАС-ДУ-СУЛ (БРАЗИЛИЯ),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  – 21 ДЕКАБРЯ  2021 ГОДА </a:t>
            </a:r>
          </a:p>
          <a:p>
            <a:pPr algn="ctr"/>
            <a:endParaRPr lang="ru-RU" sz="1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КАНДИДАТОВ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XXIV ЗИМНИХ ОЛИМПИЙСКИХ ИГРАХ, 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ПЕКИН (КИТАЙ),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 – 20 ФЕВРАЛЯ 2022 ГОДА </a:t>
            </a:r>
            <a:endParaRPr lang="ru-RU" sz="1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7"/>
          <a:stretch/>
        </p:blipFill>
        <p:spPr>
          <a:xfrm>
            <a:off x="1487488" y="1412776"/>
            <a:ext cx="6264696" cy="4420044"/>
          </a:xfrm>
          <a:prstGeom prst="rect">
            <a:avLst/>
          </a:prstGeom>
        </p:spPr>
      </p:pic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4"/>
          <p:cNvSpPr/>
          <p:nvPr/>
        </p:nvSpPr>
        <p:spPr>
          <a:xfrm>
            <a:off x="1868117" y="1274372"/>
            <a:ext cx="8285019" cy="458961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105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3081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2420938"/>
            <a:ext cx="31226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112" y="1004888"/>
            <a:ext cx="10152384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ОРГАНИЗАЦИИ: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«РЕГИОНАЛЬНЫЙ ЦЕНТР СПОРТИВНОЙ ПОДГОТОВКИ СБОРНЫХ КОМАНД И СПОРТИВНОГО РЕЗЕРВА»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«ДИРЕКЦИЯ СПОРТИВНЫХ МЕРОПРИЯТИЙ»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«ЦЕНТР АДАПТИВНОЙ ФИЗИЧЕСКОЙ КУЛЬТУРЫ И СПОРТА НОВОСИБИРСКОЙ ОБЛАСТИ»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ОЛИМПИЙСКОГО РЕЗЕРВА ПО БИАТЛОНУ»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ОЛИМПИЙСКОГО РЕЗЕРВА ВОДНЫХ ВИДОВ СПОРТА»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ПО ВОЛЕЙБОЛУ»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ЕДИНОБОРСТВ»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ОЛИМПИЙСКОГО РЕЗЕРВА ПО КАРАТЭ»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ОЛИМПИЙСКОГО РЕЗЕРВА ПО КОННОМУ СПОРТУ ИМЕНИ И. П. БРАЙЧЕВА»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ОЛИМПИЙСКОГО РЕЗЕРВА ПО ЛЫЖНОМУ СПОРТУ»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САМБО»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ОЛИМПИЙСКОГО РЕЗЕРВА ПО СНОУБОРДУ»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«ЦЕНТР ПОДГОТОВКИ ПО СПОРТИВНОЙ ГИМНАСТИКЕ ЕВГЕНИЯ ПОДГОРНОГО»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ОЛИМПИЙСКОГО РЕЗЕРВА ПО СТРЕЛКОВЫМ ВИДАМ СПОРТА»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ОЛИМПИЙСКОГО РЕЗЕРВА ПО ФЕХТОВАНИЮ»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ПО ХОККЕЮ «СИБИРЬ»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ПО ХОККЕЮ С МЯЧОМ «СИБСЕЛЬМАШ»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НСО «СПОРТИВНАЯ ШКОЛА ОЛИМПИЙСКОГО РЕЗЕРВА ПО ХУДОЖЕСТВЕННОЙ ГИМНАСТИКЕ»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НОВОСИБИРСКОЙ ОБЛАСТИ «СПОРТИВНАЯ ШКОЛА ПО ШАХМАТАМ»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НСО «НОВОСИБИРСКОЕ УЧИЛИЩЕ (КОЛЛЕДЖ) ОЛИМПИЙСКОГО РЕЗЕРВА»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«ФУТБОЛЬНЫЙ КЛУБ «НОВОСИБИРСК»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«ИСПОЛНИТЕЛЬНАЯ ДИРЕКЦИЯ МОЛОДЕЖНОГО ЧЕМПИОНАТА МИРА ПО ХОККЕЮ 2023 ГОДА В ГОРОДЕ НОВОСИБИРСКЕ</a:t>
            </a:r>
            <a:r>
              <a:rPr lang="ru-RU" sz="105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38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92088" y="1174750"/>
            <a:ext cx="6238875" cy="1966218"/>
          </a:xfrm>
          <a:prstGeom prst="right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336" y="16961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АККРЕДИТАЦИЯ ОБЩЕСТВЕННЫХ ОБЪЕДИНЕНИЙ ФЕДЕРАЦИЙ ПО ВИДАМ СПОРТА НОВОСИБИРСКОЙ ОБЛАСТИ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7115" y="2619524"/>
            <a:ext cx="1740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10 </a:t>
            </a:r>
            <a:r>
              <a:rPr lang="ru-RU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ЗАСЕДАНИЙ</a:t>
            </a:r>
          </a:p>
          <a:p>
            <a:pPr algn="ctr"/>
            <a:r>
              <a:rPr lang="ru-RU" sz="1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КОМИССИИ</a:t>
            </a:r>
            <a:r>
              <a:rPr lang="ru-RU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002672" y="1966330"/>
            <a:ext cx="2129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36 </a:t>
            </a:r>
            <a:r>
              <a:rPr lang="ru-RU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ФЕДЕРАЦИЙ</a:t>
            </a:r>
          </a:p>
          <a:p>
            <a:pPr algn="ctr"/>
            <a:r>
              <a:rPr lang="ru-RU" sz="1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АККРЕДИТОВАНО</a:t>
            </a:r>
            <a:r>
              <a:rPr lang="ru-RU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84167348"/>
              </p:ext>
            </p:extLst>
          </p:nvPr>
        </p:nvGraphicFramePr>
        <p:xfrm>
          <a:off x="5879976" y="1044575"/>
          <a:ext cx="4280024" cy="29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241722" y="1319213"/>
            <a:ext cx="287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ФЕДЕРАЦИИ ПО НОВЫМ </a:t>
            </a:r>
            <a:r>
              <a:rPr lang="ru-RU" sz="1600" b="1" dirty="0" smtClean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ВИДАМ СПОРТА</a:t>
            </a:r>
            <a:endParaRPr lang="ru-RU" sz="1600" dirty="0">
              <a:solidFill>
                <a:srgbClr val="206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НОВОСИБИРСКОЙ </a:t>
            </a:r>
            <a:r>
              <a:rPr lang="ru-RU" sz="1600" b="1" dirty="0" smtClean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600" dirty="0">
              <a:solidFill>
                <a:srgbClr val="206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7878" y="4141563"/>
            <a:ext cx="786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217 </a:t>
            </a:r>
            <a:endParaRPr lang="ru-RU" sz="2800" dirty="0">
              <a:solidFill>
                <a:srgbClr val="206723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29028" y="5733256"/>
            <a:ext cx="6420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КВАЛИФИКАЦИОННЫЕ </a:t>
            </a:r>
            <a:r>
              <a:rPr lang="ru-RU" sz="1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КАТЕГОРИИ </a:t>
            </a: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«СПОРТИВНЫЙ СУДЬЯ ВСЕРОССИЙСКОЙ КАТЕГОРИИ»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91344" y="3420869"/>
            <a:ext cx="340458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1487</a:t>
            </a:r>
            <a:r>
              <a:rPr lang="ru-RU" sz="2400" b="1" dirty="0" smtClean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СПОРТИВНЫХ РАЗРЯДОВ</a:t>
            </a:r>
          </a:p>
          <a:p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43841" y="503903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КВАЛИФИКАЦИОННЫЕ </a:t>
            </a:r>
            <a:r>
              <a:rPr lang="ru-RU" sz="1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КАТЕГОРИИ «СПОРТИВНЫЙ СУДЬЯ ПЕРВОЙ КАТЕГОРИИ» 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53328" y="4053483"/>
            <a:ext cx="5329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СПОРТСМЕНАМ НОВОСИБИРСКОЙ ОБЛАСТИ И ИХ ТРЕНЕРАМ ПРИСВОЕНЫ СПОРТИВНЫЕ ЗВАНИЯ, ПОЧЁТНЫЕ СПОРТИВНЫЕ ЗВАНИЯ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46439" y="501317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46 </a:t>
            </a:r>
            <a:endParaRPr lang="ru-RU" sz="2800" dirty="0">
              <a:solidFill>
                <a:srgbClr val="20672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4912" y="571409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endParaRPr lang="ru-RU" sz="2800" dirty="0">
              <a:solidFill>
                <a:srgbClr val="206723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727867" y="4653136"/>
            <a:ext cx="3605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24 СПЕЦИАЛИСТА </a:t>
            </a:r>
            <a:endParaRPr lang="ru-RU" sz="2800" b="1" dirty="0">
              <a:solidFill>
                <a:srgbClr val="206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92144" y="5136504"/>
            <a:ext cx="43875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НОВОСИБИРСКОЙ </a:t>
            </a:r>
            <a:r>
              <a:rPr lang="ru-RU" sz="1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СФЕРЫ ФИЗИЧЕСКОЙ КУЛЬТУРЫ И СПОРТА </a:t>
            </a: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НАГРАЖДЕНЫ </a:t>
            </a:r>
            <a:r>
              <a:rPr lang="ru-RU" sz="1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ВЕДОМСТВЕННЫМИ, ГОСУДАРСТВЕННЫМИ НАГРАДАМИ</a:t>
            </a:r>
            <a:endParaRPr lang="ru-RU" sz="11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альтернативный процесс 21"/>
          <p:cNvSpPr/>
          <p:nvPr/>
        </p:nvSpPr>
        <p:spPr>
          <a:xfrm>
            <a:off x="9041625" y="2924944"/>
            <a:ext cx="2743007" cy="1097657"/>
          </a:xfrm>
          <a:prstGeom prst="flowChartAlternateProcess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401409" y="2957904"/>
            <a:ext cx="6264696" cy="1080120"/>
          </a:xfrm>
          <a:prstGeom prst="homePlat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3399"/>
                </a:solidFill>
              </a:ln>
              <a:solidFill>
                <a:srgbClr val="003399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75420" y="1264850"/>
            <a:ext cx="104411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ПОДПИСАНО СОГЛАШЕНИЕ О ВЗАИМОДЕЙСТВИИ МЕЖДУ ПРАВИТЕЛЬСТВОМ НОВОСИБИРСКОЙ ОБЛАСТИ И РОССИЙСКИМ МЕЖДУНАРОДНЫМ ОЛИМПИЙСКИМ УНИВЕРСИТЕТОМ, НАЦИОНАЛЬНЫМ ГОСУДАРСТВЕННЫМ УНИВЕРСИТЕТОМ ФИЗИЧЕСКОЙ КУЛЬТУРЫ, СПОРТА И ЗДОРОВЬЯ ИМЕНИ П. Ф. ЛЕСГАФТА</a:t>
            </a:r>
            <a:endParaRPr lang="ru-RU" sz="14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99050" y="3165479"/>
            <a:ext cx="2628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60 ТРЕНЕРОВ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26 ОРГАНИЗАЦИЙ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6649" y="31654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АНО ДПО «РОССИЙСКИЙ МЕЖДУНАРОДНЫЙ ОЛИМПИЙСКИЙ УНИВЕРСИТЕТ»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>
            <a:off x="6497409" y="2948583"/>
            <a:ext cx="1150640" cy="1080121"/>
          </a:xfrm>
          <a:prstGeom prst="chevron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7500451" y="2948582"/>
            <a:ext cx="1150640" cy="1080121"/>
          </a:xfrm>
          <a:prstGeom prst="chevron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9041625" y="4180344"/>
            <a:ext cx="2743007" cy="1097657"/>
          </a:xfrm>
          <a:prstGeom prst="flowChartAlternateProcess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401409" y="4213304"/>
            <a:ext cx="6264696" cy="1080120"/>
          </a:xfrm>
          <a:prstGeom prst="homePlat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3399"/>
                </a:solidFill>
              </a:ln>
              <a:solidFill>
                <a:srgbClr val="003399"/>
              </a:solidFill>
            </a:endParaRPr>
          </a:p>
        </p:txBody>
      </p:sp>
      <p:sp>
        <p:nvSpPr>
          <p:cNvPr id="31" name="Шеврон 30"/>
          <p:cNvSpPr/>
          <p:nvPr/>
        </p:nvSpPr>
        <p:spPr>
          <a:xfrm>
            <a:off x="6497409" y="4203983"/>
            <a:ext cx="1150640" cy="1080121"/>
          </a:xfrm>
          <a:prstGeom prst="chevron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врон 31"/>
          <p:cNvSpPr/>
          <p:nvPr/>
        </p:nvSpPr>
        <p:spPr>
          <a:xfrm>
            <a:off x="7500451" y="4203982"/>
            <a:ext cx="1150640" cy="1080121"/>
          </a:xfrm>
          <a:prstGeom prst="chevron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9041625" y="5420319"/>
            <a:ext cx="2743007" cy="1097657"/>
          </a:xfrm>
          <a:prstGeom prst="flowChartAlternateProcess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иугольник 33"/>
          <p:cNvSpPr/>
          <p:nvPr/>
        </p:nvSpPr>
        <p:spPr>
          <a:xfrm>
            <a:off x="401409" y="5453279"/>
            <a:ext cx="6264696" cy="1080120"/>
          </a:xfrm>
          <a:prstGeom prst="homePlat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3399"/>
                </a:solidFill>
              </a:ln>
              <a:solidFill>
                <a:srgbClr val="003399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133675" y="5531674"/>
            <a:ext cx="25589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90 СПЕЦИАЛИСТОВ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СПОРТИВНЫХ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ФЕДЕРАЦИЙ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9358" y="58086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СИБИРСКИЙ ИНСТИТУТ УПРАВЛЕНИЯ РАНХИГС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7" name="Шеврон 36"/>
          <p:cNvSpPr/>
          <p:nvPr/>
        </p:nvSpPr>
        <p:spPr>
          <a:xfrm>
            <a:off x="6497409" y="5443958"/>
            <a:ext cx="1150640" cy="1080121"/>
          </a:xfrm>
          <a:prstGeom prst="chevron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500451" y="5443957"/>
            <a:ext cx="1150640" cy="1080121"/>
          </a:xfrm>
          <a:prstGeom prst="chevron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6649" y="43270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ФГБОУВО «СИБИРСКИЙ ГОСУДАРСТВЕННЫЙ УНИВЕРСИТЕТ ФИЗИЧЕСКОЙ КУЛЬТУРЫ И СПОРТА» (Г. ОМСК)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15849" y="4424263"/>
            <a:ext cx="2570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35 ТРЕНЕРОВ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8 ОРГАНИЗАЦИЙ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BF40ED-4FE5-4E80-932B-BB2FB7735BEC}"/>
              </a:ext>
            </a:extLst>
          </p:cNvPr>
          <p:cNvSpPr/>
          <p:nvPr/>
        </p:nvSpPr>
        <p:spPr>
          <a:xfrm>
            <a:off x="-162746" y="2332600"/>
            <a:ext cx="5637872" cy="33445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цифровой платформы сферы физической культуры и спорта Новосибирской области «Статспорт», занявшей </a:t>
            </a:r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в номинации «Спорт» во Всероссийском конкурсе региональной информатизации «ПРОФ-IT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7150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</a:pP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среди регионов Российской Федерации, имеющих передовой опыт цифровой трансформации в сфере физической культуры и спорта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673D3B7-D3BD-46B1-875B-83C49B58B2B6}"/>
              </a:ext>
            </a:extLst>
          </p:cNvPr>
          <p:cNvGrpSpPr/>
          <p:nvPr/>
        </p:nvGrpSpPr>
        <p:grpSpPr>
          <a:xfrm>
            <a:off x="5626165" y="5247190"/>
            <a:ext cx="6391337" cy="465296"/>
            <a:chOff x="5644723" y="1590585"/>
            <a:chExt cx="6908182" cy="525353"/>
          </a:xfrm>
          <a:solidFill>
            <a:srgbClr val="003399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1558F78-6560-40A1-805D-8E2CD222518A}"/>
                </a:ext>
              </a:extLst>
            </p:cNvPr>
            <p:cNvSpPr/>
            <p:nvPr/>
          </p:nvSpPr>
          <p:spPr>
            <a:xfrm>
              <a:off x="6171193" y="1590585"/>
              <a:ext cx="5252118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Кадры для цифровой трансформации физической культуры и спорта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780237E-5197-4FC3-BE1D-CA3C0A9FFB38}"/>
                </a:ext>
              </a:extLst>
            </p:cNvPr>
            <p:cNvSpPr/>
            <p:nvPr/>
          </p:nvSpPr>
          <p:spPr>
            <a:xfrm>
              <a:off x="5644723" y="1590586"/>
              <a:ext cx="576045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BE3A782-C0C6-471B-AC80-7380227F9316}"/>
                </a:ext>
              </a:extLst>
            </p:cNvPr>
            <p:cNvSpPr/>
            <p:nvPr/>
          </p:nvSpPr>
          <p:spPr>
            <a:xfrm>
              <a:off x="11423311" y="1590585"/>
              <a:ext cx="1129594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15,8%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B5C9D26-5D2D-4658-B1F9-5B8395FD5EBC}"/>
              </a:ext>
            </a:extLst>
          </p:cNvPr>
          <p:cNvGrpSpPr/>
          <p:nvPr/>
        </p:nvGrpSpPr>
        <p:grpSpPr>
          <a:xfrm>
            <a:off x="5627709" y="4204038"/>
            <a:ext cx="6385640" cy="465295"/>
            <a:chOff x="5644723" y="1590586"/>
            <a:chExt cx="6385640" cy="525352"/>
          </a:xfrm>
          <a:solidFill>
            <a:srgbClr val="003399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C750B6A-CC70-4510-A115-6B63C13FE491}"/>
                </a:ext>
              </a:extLst>
            </p:cNvPr>
            <p:cNvSpPr/>
            <p:nvPr/>
          </p:nvSpPr>
          <p:spPr>
            <a:xfrm>
              <a:off x="6171193" y="1590586"/>
              <a:ext cx="4809691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Информационная инфраструктура и аппаратное обеспечение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7EC07EF-D2D1-4C89-A528-ADEAD436B366}"/>
                </a:ext>
              </a:extLst>
            </p:cNvPr>
            <p:cNvSpPr/>
            <p:nvPr/>
          </p:nvSpPr>
          <p:spPr>
            <a:xfrm>
              <a:off x="5644723" y="1590586"/>
              <a:ext cx="526470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E03EEDC-EC8C-48DB-B7D8-12DA4167BEFF}"/>
                </a:ext>
              </a:extLst>
            </p:cNvPr>
            <p:cNvSpPr/>
            <p:nvPr/>
          </p:nvSpPr>
          <p:spPr>
            <a:xfrm>
              <a:off x="10980885" y="1590586"/>
              <a:ext cx="1049478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42,1%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D4755C3-240E-4FA7-82AC-7053CCBF97EC}"/>
              </a:ext>
            </a:extLst>
          </p:cNvPr>
          <p:cNvGrpSpPr/>
          <p:nvPr/>
        </p:nvGrpSpPr>
        <p:grpSpPr>
          <a:xfrm>
            <a:off x="5632642" y="3142026"/>
            <a:ext cx="6385638" cy="465295"/>
            <a:chOff x="5644723" y="1590586"/>
            <a:chExt cx="6385638" cy="525352"/>
          </a:xfrm>
          <a:solidFill>
            <a:srgbClr val="003399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AB481CE-E5D3-456C-8D43-117A435544C7}"/>
                </a:ext>
              </a:extLst>
            </p:cNvPr>
            <p:cNvSpPr/>
            <p:nvPr/>
          </p:nvSpPr>
          <p:spPr>
            <a:xfrm>
              <a:off x="6171194" y="1590586"/>
              <a:ext cx="4796992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Цифровые единые реестры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A3261664-A8D8-479A-B9DC-A19C99D0A574}"/>
                </a:ext>
              </a:extLst>
            </p:cNvPr>
            <p:cNvSpPr/>
            <p:nvPr/>
          </p:nvSpPr>
          <p:spPr>
            <a:xfrm>
              <a:off x="5644723" y="1590586"/>
              <a:ext cx="526470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534720A-43B4-45B8-B1BB-83C5C2B9AE47}"/>
                </a:ext>
              </a:extLst>
            </p:cNvPr>
            <p:cNvSpPr/>
            <p:nvPr/>
          </p:nvSpPr>
          <p:spPr>
            <a:xfrm>
              <a:off x="10968186" y="1590586"/>
              <a:ext cx="1062175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95,2%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06BA08C-A41B-4EBB-ABE8-9F1F967C9C12}"/>
              </a:ext>
            </a:extLst>
          </p:cNvPr>
          <p:cNvGrpSpPr/>
          <p:nvPr/>
        </p:nvGrpSpPr>
        <p:grpSpPr>
          <a:xfrm>
            <a:off x="5629329" y="3673795"/>
            <a:ext cx="6385639" cy="465295"/>
            <a:chOff x="5644723" y="1590586"/>
            <a:chExt cx="6385639" cy="525352"/>
          </a:xfrm>
          <a:solidFill>
            <a:srgbClr val="003399"/>
          </a:solidFill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8BDD639-F1CF-4194-9E30-91D6645A9539}"/>
                </a:ext>
              </a:extLst>
            </p:cNvPr>
            <p:cNvSpPr/>
            <p:nvPr/>
          </p:nvSpPr>
          <p:spPr>
            <a:xfrm>
              <a:off x="6171193" y="1590586"/>
              <a:ext cx="4805539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Автоматизация базовых процессов физической культуры и спорта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B88725F-1127-4CC9-A067-1482D2685D99}"/>
                </a:ext>
              </a:extLst>
            </p:cNvPr>
            <p:cNvSpPr/>
            <p:nvPr/>
          </p:nvSpPr>
          <p:spPr>
            <a:xfrm>
              <a:off x="5644723" y="1590586"/>
              <a:ext cx="526470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07B4D8D-8CD2-4D55-BF36-9167F09589FA}"/>
                </a:ext>
              </a:extLst>
            </p:cNvPr>
            <p:cNvSpPr/>
            <p:nvPr/>
          </p:nvSpPr>
          <p:spPr>
            <a:xfrm>
              <a:off x="10976732" y="1590586"/>
              <a:ext cx="1053630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58,1%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36E4248-2978-4126-8D10-FECA8B084B0F}"/>
              </a:ext>
            </a:extLst>
          </p:cNvPr>
          <p:cNvGrpSpPr/>
          <p:nvPr/>
        </p:nvGrpSpPr>
        <p:grpSpPr>
          <a:xfrm>
            <a:off x="5631862" y="5769898"/>
            <a:ext cx="6385640" cy="465295"/>
            <a:chOff x="5644723" y="1590586"/>
            <a:chExt cx="6385640" cy="525352"/>
          </a:xfrm>
          <a:solidFill>
            <a:srgbClr val="003399"/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A80C79AF-B8D7-433F-B366-A4BD0FDBBCB2}"/>
                </a:ext>
              </a:extLst>
            </p:cNvPr>
            <p:cNvSpPr/>
            <p:nvPr/>
          </p:nvSpPr>
          <p:spPr>
            <a:xfrm>
              <a:off x="6171193" y="1590586"/>
              <a:ext cx="4805539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Цифровые сервисы для граждан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D018E435-B8D7-419F-95BC-B5C94154C51A}"/>
                </a:ext>
              </a:extLst>
            </p:cNvPr>
            <p:cNvSpPr/>
            <p:nvPr/>
          </p:nvSpPr>
          <p:spPr>
            <a:xfrm>
              <a:off x="5644723" y="1590586"/>
              <a:ext cx="526470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373D5D8-2FD9-46AC-A3AB-C7DC593FAE17}"/>
                </a:ext>
              </a:extLst>
            </p:cNvPr>
            <p:cNvSpPr/>
            <p:nvPr/>
          </p:nvSpPr>
          <p:spPr>
            <a:xfrm>
              <a:off x="10976733" y="1590586"/>
              <a:ext cx="1053630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0%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0721E94-4B2B-4D8D-898E-A42B6EBCB122}"/>
              </a:ext>
            </a:extLst>
          </p:cNvPr>
          <p:cNvGrpSpPr/>
          <p:nvPr/>
        </p:nvGrpSpPr>
        <p:grpSpPr>
          <a:xfrm>
            <a:off x="5627710" y="4726759"/>
            <a:ext cx="6385639" cy="460171"/>
            <a:chOff x="5644723" y="1590586"/>
            <a:chExt cx="6385639" cy="519567"/>
          </a:xfrm>
          <a:solidFill>
            <a:srgbClr val="003399"/>
          </a:solidFill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453B14E6-93F4-44DD-B925-D513BEDF006C}"/>
                </a:ext>
              </a:extLst>
            </p:cNvPr>
            <p:cNvSpPr/>
            <p:nvPr/>
          </p:nvSpPr>
          <p:spPr>
            <a:xfrm>
              <a:off x="6171194" y="1590587"/>
              <a:ext cx="4814086" cy="519565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данными и аналитика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CD298CBD-6658-4242-89B3-A9CB33C0C964}"/>
                </a:ext>
              </a:extLst>
            </p:cNvPr>
            <p:cNvSpPr/>
            <p:nvPr/>
          </p:nvSpPr>
          <p:spPr>
            <a:xfrm>
              <a:off x="5644723" y="1590586"/>
              <a:ext cx="526470" cy="519567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6266B9BE-C44B-4CE4-981C-61292A8C6EA9}"/>
                </a:ext>
              </a:extLst>
            </p:cNvPr>
            <p:cNvSpPr/>
            <p:nvPr/>
          </p:nvSpPr>
          <p:spPr>
            <a:xfrm>
              <a:off x="10985280" y="1590586"/>
              <a:ext cx="1045082" cy="519567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27,8%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1558F78-6560-40A1-805D-8E2CD222518A}"/>
              </a:ext>
            </a:extLst>
          </p:cNvPr>
          <p:cNvSpPr/>
          <p:nvPr/>
        </p:nvSpPr>
        <p:spPr>
          <a:xfrm>
            <a:off x="5623630" y="1287875"/>
            <a:ext cx="6391337" cy="833175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ИНДЕКСА ЦИФРОВОЙ ТРАНСФОРМАЦИИ ФИЗИЧЕСКОЙ КУЛЬТУРЫ И СПОРТА НОВОСИБИРСКОЙ ОБЛАСТИ ОТНОСИТЕЛЬНО ДРУГИХ СУБЪЕКТОВ РФ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673D3B7-D3BD-46B1-875B-83C49B58B2B6}"/>
              </a:ext>
            </a:extLst>
          </p:cNvPr>
          <p:cNvGrpSpPr/>
          <p:nvPr/>
        </p:nvGrpSpPr>
        <p:grpSpPr>
          <a:xfrm>
            <a:off x="5641032" y="2348880"/>
            <a:ext cx="6373936" cy="668441"/>
            <a:chOff x="5670612" y="1590586"/>
            <a:chExt cx="6359750" cy="525352"/>
          </a:xfrm>
          <a:solidFill>
            <a:srgbClr val="003399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51558F78-6560-40A1-805D-8E2CD222518A}"/>
                </a:ext>
              </a:extLst>
            </p:cNvPr>
            <p:cNvSpPr/>
            <p:nvPr/>
          </p:nvSpPr>
          <p:spPr>
            <a:xfrm>
              <a:off x="5670612" y="1590586"/>
              <a:ext cx="5294250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ИНДЕКС ЦИФРОВОЙ ТРАНСФОРМАЦИИ 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НОВОСИБИРСКОЙ ОБЛАСТИ, ОБЩИЙ ПО РФ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BE3A782-C0C6-471B-AC80-7380227F9316}"/>
                </a:ext>
              </a:extLst>
            </p:cNvPr>
            <p:cNvSpPr/>
            <p:nvPr/>
          </p:nvSpPr>
          <p:spPr>
            <a:xfrm>
              <a:off x="10964862" y="1590586"/>
              <a:ext cx="1065500" cy="525352"/>
            </a:xfrm>
            <a:prstGeom prst="rect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37,5%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1558F78-6560-40A1-805D-8E2CD222518A}"/>
              </a:ext>
            </a:extLst>
          </p:cNvPr>
          <p:cNvSpPr/>
          <p:nvPr/>
        </p:nvSpPr>
        <p:spPr>
          <a:xfrm>
            <a:off x="177033" y="1287875"/>
            <a:ext cx="5259033" cy="833175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ЦИФРОВОЙ ТРАНСФОРМАЦИИ ФИЗИЧЕСКОЙ КУЛЬТУРЫ И СПОРТА В НОВОСИБИРСКОЙ ОБЛАСТИ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55972376"/>
              </p:ext>
            </p:extLst>
          </p:nvPr>
        </p:nvGraphicFramePr>
        <p:xfrm>
          <a:off x="4548014" y="1046163"/>
          <a:ext cx="3312368" cy="2397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9376" y="1339181"/>
            <a:ext cx="40560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млрд.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800</a:t>
            </a: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млн. рублей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(83%)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СТРОИТЕЛЬСТВО КРУПНЫХ (МАСШТАБНЫХ) ПРОЕКТОВ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(РЕГИОНАЛЬНОГО ЦЕНТРА ВОЛЕЙБОЛА И МНОГОФУНКЦИОНАЛЬНОЙ ЛЕДОВОЙ АРЕНЫ)</a:t>
            </a:r>
            <a:endParaRPr lang="ru-RU" sz="1400" b="1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5250" y="1315815"/>
            <a:ext cx="44161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067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700 </a:t>
            </a:r>
            <a:r>
              <a:rPr lang="ru-RU" sz="1400" b="1" dirty="0" smtClean="0">
                <a:solidFill>
                  <a:srgbClr val="2067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млн. рублей </a:t>
            </a:r>
          </a:p>
          <a:p>
            <a:pPr algn="ctr"/>
            <a:r>
              <a:rPr lang="ru-RU" sz="1400" b="1" dirty="0" smtClean="0">
                <a:solidFill>
                  <a:srgbClr val="2067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СОЗДАНИЕ ИНФРАСТРУКТУРЫ ДЛЯ РАЗВИТИЯ МАССОВОГО СПОРТА, ПРИВЕДЕНИЕ УЧРЕЖДЕНИЙ СПОРТИВНОЙ ПОДГОТОВКИ В НОРМАТИВНОЕ СОСТОЯНИЕ, ОСНАЩЕНИЕ ОБЪЕКТОВ СПОРТИВНО-ТЕХНОЛОГИЧЕСКИМ ОБОРУДОВАНИЕМ</a:t>
            </a:r>
            <a:endParaRPr lang="ru-RU" sz="1400" b="1" dirty="0">
              <a:solidFill>
                <a:srgbClr val="20672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672" y="3376128"/>
            <a:ext cx="1200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БОЛЕЕ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И СООРУЖЕНИЙ РАЗЛИЧНОГО ФОРМАТА ДЛЯ ЗАНЯТИЙ ФИЗИЧЕСКОЙ КУЛЬТУРОЙ И СПОРТОМ</a:t>
            </a:r>
            <a:endParaRPr lang="ru-RU" sz="1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r="6318"/>
          <a:stretch/>
        </p:blipFill>
        <p:spPr>
          <a:xfrm>
            <a:off x="119336" y="3928556"/>
            <a:ext cx="2520280" cy="2157403"/>
          </a:xfrm>
          <a:prstGeom prst="round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19335" y="6073538"/>
            <a:ext cx="154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(г. ТОГУЧИН)</a:t>
            </a:r>
            <a:endParaRPr lang="ru-RU" sz="1600" b="1" dirty="0">
              <a:solidFill>
                <a:srgbClr val="0033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36977" y="6087117"/>
            <a:ext cx="2999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ФОК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р.п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КРАСНООБСК)</a:t>
            </a:r>
            <a:endParaRPr lang="ru-RU" sz="1600" b="1" dirty="0">
              <a:solidFill>
                <a:srgbClr val="00339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r="6745"/>
          <a:stretch/>
        </p:blipFill>
        <p:spPr>
          <a:xfrm>
            <a:off x="2686546" y="3933056"/>
            <a:ext cx="2520280" cy="2149862"/>
          </a:xfrm>
          <a:prstGeom prst="round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13263" y="6116611"/>
            <a:ext cx="1523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КХП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КАРАСУК)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2"/>
          <a:stretch/>
        </p:blipFill>
        <p:spPr>
          <a:xfrm>
            <a:off x="7940257" y="3936097"/>
            <a:ext cx="2127230" cy="2149862"/>
          </a:xfrm>
          <a:prstGeom prst="round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r="8434"/>
          <a:stretch/>
        </p:blipFill>
        <p:spPr>
          <a:xfrm>
            <a:off x="5278834" y="3928556"/>
            <a:ext cx="2592289" cy="2157403"/>
          </a:xfrm>
          <a:prstGeom prst="round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079067" y="6103426"/>
            <a:ext cx="1849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КХП 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ДОВОЛЬНОЕ)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0" t="-517" r="8840" b="517"/>
          <a:stretch/>
        </p:blipFill>
        <p:spPr>
          <a:xfrm>
            <a:off x="10128448" y="3922021"/>
            <a:ext cx="1944216" cy="2132765"/>
          </a:xfrm>
          <a:prstGeom prst="round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040484" y="6103426"/>
            <a:ext cx="2123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ФОКОТ 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МАСЛЯНИНО)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1"/>
          <p:cNvSpPr>
            <a:spLocks noChangeArrowheads="1"/>
          </p:cNvSpPr>
          <p:nvPr/>
        </p:nvSpPr>
        <p:spPr bwMode="auto">
          <a:xfrm>
            <a:off x="3721100" y="1698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t="6450" r="43662" b="12492"/>
          <a:stretch/>
        </p:blipFill>
        <p:spPr>
          <a:xfrm>
            <a:off x="458206" y="1339750"/>
            <a:ext cx="2256817" cy="1673157"/>
          </a:xfrm>
          <a:prstGeom prst="round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5" t="9033" r="3833" b="6428"/>
          <a:stretch/>
        </p:blipFill>
        <p:spPr>
          <a:xfrm>
            <a:off x="3197612" y="1420154"/>
            <a:ext cx="2154558" cy="1673157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r="14869"/>
          <a:stretch/>
        </p:blipFill>
        <p:spPr>
          <a:xfrm>
            <a:off x="550785" y="4696197"/>
            <a:ext cx="2180254" cy="1772608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793" r="13971" b="966"/>
          <a:stretch/>
        </p:blipFill>
        <p:spPr>
          <a:xfrm>
            <a:off x="3285857" y="4696197"/>
            <a:ext cx="2256817" cy="1772608"/>
          </a:xfrm>
          <a:prstGeom prst="roundRect">
            <a:avLst/>
          </a:prstGeom>
        </p:spPr>
      </p:pic>
      <p:sp>
        <p:nvSpPr>
          <p:cNvPr id="5127" name="Прямоугольник 12"/>
          <p:cNvSpPr>
            <a:spLocks noChangeArrowheads="1"/>
          </p:cNvSpPr>
          <p:nvPr/>
        </p:nvSpPr>
        <p:spPr bwMode="auto">
          <a:xfrm>
            <a:off x="130175" y="765175"/>
            <a:ext cx="2805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en-US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XXXII </a:t>
            </a:r>
            <a:endParaRPr lang="ru-RU" altLang="ru-RU" sz="14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</a:p>
        </p:txBody>
      </p:sp>
      <p:sp>
        <p:nvSpPr>
          <p:cNvPr id="5128" name="Прямоугольник 19"/>
          <p:cNvSpPr>
            <a:spLocks noChangeArrowheads="1"/>
          </p:cNvSpPr>
          <p:nvPr/>
        </p:nvSpPr>
        <p:spPr bwMode="auto">
          <a:xfrm>
            <a:off x="2571750" y="755650"/>
            <a:ext cx="340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ПАРАЛИМПИЙСКИЕ ИГРЫ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3200" y="212725"/>
            <a:ext cx="8688388" cy="3076575"/>
          </a:xfrm>
          <a:prstGeom prst="roundRect">
            <a:avLst/>
          </a:pr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nso.ru/sites/test.new.nso.ru/wodby_files/files/styles/image_gallery/public/gallery-news/2020/12/VBWC_RUSSIA_CYRILLIC_HORIZ_WHITE_BKG_RGB.jpg?itok=5Qz2ZTe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 r="2746" b="1428"/>
          <a:stretch/>
        </p:blipFill>
        <p:spPr bwMode="auto">
          <a:xfrm>
            <a:off x="6065541" y="4725145"/>
            <a:ext cx="2594302" cy="17281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ru/thumb/3/38/2023-wjc-logo.png/150px-2023-wjc-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2449" r="-208" b="5381"/>
          <a:stretch/>
        </p:blipFill>
        <p:spPr bwMode="auto">
          <a:xfrm>
            <a:off x="9434220" y="812061"/>
            <a:ext cx="2249404" cy="23762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4881" r="8778" b="6279"/>
          <a:stretch/>
        </p:blipFill>
        <p:spPr>
          <a:xfrm>
            <a:off x="5961308" y="1419015"/>
            <a:ext cx="2456436" cy="1674296"/>
          </a:xfrm>
          <a:prstGeom prst="roundRect">
            <a:avLst/>
          </a:prstGeom>
        </p:spPr>
      </p:pic>
      <p:sp>
        <p:nvSpPr>
          <p:cNvPr id="5134" name="Прямоугольник 34"/>
          <p:cNvSpPr>
            <a:spLocks noChangeArrowheads="1"/>
          </p:cNvSpPr>
          <p:nvPr/>
        </p:nvSpPr>
        <p:spPr bwMode="auto">
          <a:xfrm>
            <a:off x="5816600" y="744538"/>
            <a:ext cx="2620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XXIV </a:t>
            </a: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СУРДЛИМПИЙСКИЕ ИГРЫ</a:t>
            </a:r>
          </a:p>
        </p:txBody>
      </p:sp>
      <p:sp>
        <p:nvSpPr>
          <p:cNvPr id="5135" name="Прямоугольник 35"/>
          <p:cNvSpPr>
            <a:spLocks noChangeArrowheads="1"/>
          </p:cNvSpPr>
          <p:nvPr/>
        </p:nvSpPr>
        <p:spPr bwMode="auto">
          <a:xfrm>
            <a:off x="452438" y="4051300"/>
            <a:ext cx="227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XXIV </a:t>
            </a: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ИГРЫ</a:t>
            </a:r>
            <a:endParaRPr lang="ru-RU" altLang="ru-RU" sz="140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Прямоугольник 36"/>
          <p:cNvSpPr>
            <a:spLocks noChangeArrowheads="1"/>
          </p:cNvSpPr>
          <p:nvPr/>
        </p:nvSpPr>
        <p:spPr bwMode="auto">
          <a:xfrm>
            <a:off x="3081338" y="4060825"/>
            <a:ext cx="2633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ПАРАЛИМПИЙСКИЕ ИГРЫ</a:t>
            </a:r>
            <a:endParaRPr lang="ru-RU" altLang="ru-RU" sz="140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" name="Прямоугольник 37"/>
          <p:cNvSpPr>
            <a:spLocks noChangeArrowheads="1"/>
          </p:cNvSpPr>
          <p:nvPr/>
        </p:nvSpPr>
        <p:spPr bwMode="auto">
          <a:xfrm>
            <a:off x="6313488" y="4017963"/>
            <a:ext cx="201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ВОЛЕЙБОЛУ</a:t>
            </a:r>
          </a:p>
        </p:txBody>
      </p:sp>
      <p:sp>
        <p:nvSpPr>
          <p:cNvPr id="5138" name="Прямоугольник 44"/>
          <p:cNvSpPr>
            <a:spLocks noChangeArrowheads="1"/>
          </p:cNvSpPr>
          <p:nvPr/>
        </p:nvSpPr>
        <p:spPr bwMode="auto">
          <a:xfrm>
            <a:off x="3722688" y="35052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3200" y="3516313"/>
            <a:ext cx="8688388" cy="3079750"/>
          </a:xfrm>
          <a:prstGeom prst="roundRect">
            <a:avLst/>
          </a:pr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178925" y="227013"/>
            <a:ext cx="2822575" cy="3700462"/>
          </a:xfrm>
          <a:prstGeom prst="roundRect">
            <a:avLst/>
          </a:pr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1" name="Прямоугольник 38"/>
          <p:cNvSpPr>
            <a:spLocks noChangeArrowheads="1"/>
          </p:cNvSpPr>
          <p:nvPr/>
        </p:nvSpPr>
        <p:spPr bwMode="auto">
          <a:xfrm>
            <a:off x="9564688" y="3187700"/>
            <a:ext cx="20462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МИРА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ЮНИОРОВ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ХОККЕЮ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178925" y="4111625"/>
            <a:ext cx="2822575" cy="2484438"/>
          </a:xfrm>
          <a:prstGeom prst="roundRect">
            <a:avLst/>
          </a:pr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3" name="Прямоугольник 49"/>
          <p:cNvSpPr>
            <a:spLocks noChangeArrowheads="1"/>
          </p:cNvSpPr>
          <p:nvPr/>
        </p:nvSpPr>
        <p:spPr bwMode="auto">
          <a:xfrm>
            <a:off x="10033000" y="4116388"/>
            <a:ext cx="1108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</a:p>
        </p:txBody>
      </p:sp>
      <p:sp>
        <p:nvSpPr>
          <p:cNvPr id="5144" name="Прямоугольник 51"/>
          <p:cNvSpPr>
            <a:spLocks noChangeArrowheads="1"/>
          </p:cNvSpPr>
          <p:nvPr/>
        </p:nvSpPr>
        <p:spPr bwMode="auto">
          <a:xfrm>
            <a:off x="9523412" y="5577771"/>
            <a:ext cx="23443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1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ЗАНИМАЮЩИХСЯ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СПОРТОМ </a:t>
            </a:r>
          </a:p>
        </p:txBody>
      </p:sp>
      <p:pic>
        <p:nvPicPr>
          <p:cNvPr id="5145" name="Рисунок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4548188"/>
            <a:ext cx="25463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9267824" y="5488183"/>
            <a:ext cx="9048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7" name="Прямоугольник 44"/>
          <p:cNvSpPr>
            <a:spLocks noChangeArrowheads="1"/>
          </p:cNvSpPr>
          <p:nvPr/>
        </p:nvSpPr>
        <p:spPr bwMode="auto">
          <a:xfrm>
            <a:off x="10032999" y="18390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07568" y="1513974"/>
            <a:ext cx="8171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ВОЛЕЙБОЛА (г. НОВОСИБИРСК)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17035" r="4421" b="24999"/>
          <a:stretch/>
        </p:blipFill>
        <p:spPr>
          <a:xfrm>
            <a:off x="208117" y="2320955"/>
            <a:ext cx="6841157" cy="33425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53" y="2304524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1" y="1232693"/>
            <a:ext cx="3203848" cy="2402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16" y="1232693"/>
            <a:ext cx="3203848" cy="2402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00962" y="3596966"/>
            <a:ext cx="1905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УФОК 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КОЛЬЦОВО)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504" y="3647380"/>
            <a:ext cx="2918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ХОККЕЙНАЯ ПЛОЩАДКА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(с. БАГАН) </a:t>
            </a:r>
            <a:endParaRPr lang="ru-RU" sz="1600" b="1" dirty="0">
              <a:solidFill>
                <a:srgbClr val="003399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6"/>
          <a:stretch/>
        </p:blipFill>
        <p:spPr>
          <a:xfrm>
            <a:off x="4134101" y="4333084"/>
            <a:ext cx="3253402" cy="17901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10105" y="6148283"/>
            <a:ext cx="3103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ПЛАВАТЕЛЬНЫЙ БАССЕЙН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(ул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ЗОРГЕ)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3"/>
          <a:stretch/>
        </p:blipFill>
        <p:spPr>
          <a:xfrm>
            <a:off x="497361" y="4333084"/>
            <a:ext cx="3193698" cy="176021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76413" y="6123198"/>
            <a:ext cx="3025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СПОРТИВНЫЙ КОМПЛЕКС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р.п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КОЛЫВАНЬ)</a:t>
            </a:r>
            <a:endParaRPr lang="ru-RU" sz="1600" b="1" dirty="0">
              <a:solidFill>
                <a:srgbClr val="003399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b="5049"/>
          <a:stretch/>
        </p:blipFill>
        <p:spPr>
          <a:xfrm>
            <a:off x="7680176" y="1234908"/>
            <a:ext cx="4032448" cy="24124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908441" y="3649594"/>
            <a:ext cx="380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ПЛАВАТЕЛЬНЫЙ БАССЕЙН «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СКА» 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(ул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ВОИНСКАЯ)</a:t>
            </a:r>
            <a:endParaRPr lang="ru-RU" sz="1600" b="1" dirty="0">
              <a:solidFill>
                <a:srgbClr val="00339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6" b="18042"/>
          <a:stretch/>
        </p:blipFill>
        <p:spPr>
          <a:xfrm>
            <a:off x="7680176" y="4333084"/>
            <a:ext cx="4032448" cy="17602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877423" y="6123198"/>
            <a:ext cx="1935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ЛЫЖНАЯ БАЗА </a:t>
            </a:r>
          </a:p>
          <a:p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«СТРИЖИ»)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7"/>
          <a:stretch/>
        </p:blipFill>
        <p:spPr>
          <a:xfrm>
            <a:off x="1487488" y="1412776"/>
            <a:ext cx="6264696" cy="4420044"/>
          </a:xfrm>
          <a:prstGeom prst="rect">
            <a:avLst/>
          </a:prstGeom>
        </p:spPr>
      </p:pic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4"/>
          <p:cNvSpPr/>
          <p:nvPr/>
        </p:nvSpPr>
        <p:spPr>
          <a:xfrm>
            <a:off x="1868117" y="1274372"/>
            <a:ext cx="8285019" cy="458961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105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3081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6838" y="2655888"/>
            <a:ext cx="9312276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РАЗВИТИЯ ФИЗИЧЕСКОЙ КУЛЬТУРЫ И СПОРТА НОВОСИБИРСКОЙ ОБЛАСТИ ЗА 2020 ГОД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ОБ ОСНОВНЫХ ЗАДАЧАХ НА 2021 ГОД</a:t>
            </a:r>
          </a:p>
        </p:txBody>
      </p:sp>
      <p:pic>
        <p:nvPicPr>
          <p:cNvPr id="3084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2420938"/>
            <a:ext cx="31226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582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7"/>
          <a:stretch/>
        </p:blipFill>
        <p:spPr>
          <a:xfrm>
            <a:off x="1487488" y="1412776"/>
            <a:ext cx="6264696" cy="4420044"/>
          </a:xfrm>
          <a:prstGeom prst="rect">
            <a:avLst/>
          </a:prstGeom>
        </p:spPr>
      </p:pic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6149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11"/>
          <p:cNvSpPr>
            <a:spLocks noChangeArrowheads="1"/>
          </p:cNvSpPr>
          <p:nvPr/>
        </p:nvSpPr>
        <p:spPr bwMode="auto">
          <a:xfrm>
            <a:off x="-330252" y="1798062"/>
            <a:ext cx="647032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БЮДЖЕТ ГОСУДАРСТВЕННЫХ ПРОГРАММ</a:t>
            </a:r>
            <a:endParaRPr lang="ru-RU" altLang="ru-RU" sz="1600" b="1" dirty="0">
              <a:solidFill>
                <a:srgbClr val="0039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7 923 млн. 500 тыс. рублей</a:t>
            </a:r>
            <a:endParaRPr lang="ru-RU" altLang="ru-RU" sz="1800" b="1" dirty="0">
              <a:solidFill>
                <a:srgbClr val="0039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Прямоугольник 13"/>
          <p:cNvSpPr>
            <a:spLocks noChangeArrowheads="1"/>
          </p:cNvSpPr>
          <p:nvPr/>
        </p:nvSpPr>
        <p:spPr bwMode="auto">
          <a:xfrm>
            <a:off x="2871305" y="2782253"/>
            <a:ext cx="2852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E630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E630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2 390 млн. 800 тыс. рублей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123399" y="2463800"/>
            <a:ext cx="857250" cy="307975"/>
          </a:xfrm>
          <a:prstGeom prst="straightConnector1">
            <a:avLst/>
          </a:prstGeom>
          <a:ln w="76200">
            <a:solidFill>
              <a:srgbClr val="2067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 noChangeAspect="1"/>
          </p:cNvCxnSpPr>
          <p:nvPr/>
        </p:nvCxnSpPr>
        <p:spPr>
          <a:xfrm rot="13200000" flipH="1">
            <a:off x="3263349" y="2444750"/>
            <a:ext cx="857250" cy="307975"/>
          </a:xfrm>
          <a:prstGeom prst="straightConnector1">
            <a:avLst/>
          </a:prstGeom>
          <a:ln w="76200">
            <a:solidFill>
              <a:srgbClr val="E63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Прямоугольник 18"/>
          <p:cNvSpPr>
            <a:spLocks noChangeArrowheads="1"/>
          </p:cNvSpPr>
          <p:nvPr/>
        </p:nvSpPr>
        <p:spPr bwMode="auto">
          <a:xfrm>
            <a:off x="66430" y="2814638"/>
            <a:ext cx="2621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</a:t>
            </a:r>
          </a:p>
          <a:p>
            <a:pPr algn="ctr"/>
            <a:r>
              <a:rPr lang="ru-RU" altLang="ru-RU" sz="16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5 532 млн. 700 тыс. рублей</a:t>
            </a:r>
            <a:endParaRPr lang="ru-RU" altLang="ru-RU" sz="1600" b="1" dirty="0">
              <a:solidFill>
                <a:srgbClr val="206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867687"/>
              </p:ext>
            </p:extLst>
          </p:nvPr>
        </p:nvGraphicFramePr>
        <p:xfrm>
          <a:off x="-1191206" y="2771775"/>
          <a:ext cx="7863270" cy="385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5616642" y="1798062"/>
            <a:ext cx="647032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БЮДЖЕТ ПРОЕКТА «СПОРТ-НОРМА ЖИЗНИ»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4 166 млн. 800 тыс. рублей</a:t>
            </a:r>
            <a:endParaRPr lang="ru-RU" altLang="ru-RU" sz="1800" b="1" dirty="0">
              <a:solidFill>
                <a:srgbClr val="0039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851806" y="2814638"/>
            <a:ext cx="2852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E630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E630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2 311 млн. 200 тыс. рублей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070293" y="2463800"/>
            <a:ext cx="857250" cy="307975"/>
          </a:xfrm>
          <a:prstGeom prst="straightConnector1">
            <a:avLst/>
          </a:prstGeom>
          <a:ln w="76200">
            <a:solidFill>
              <a:srgbClr val="2067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Aspect="1"/>
          </p:cNvCxnSpPr>
          <p:nvPr/>
        </p:nvCxnSpPr>
        <p:spPr>
          <a:xfrm rot="13200000" flipH="1">
            <a:off x="9210243" y="2444750"/>
            <a:ext cx="857250" cy="307975"/>
          </a:xfrm>
          <a:prstGeom prst="straightConnector1">
            <a:avLst/>
          </a:prstGeom>
          <a:ln w="76200">
            <a:solidFill>
              <a:srgbClr val="E63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013324" y="2814638"/>
            <a:ext cx="2621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</a:t>
            </a:r>
          </a:p>
          <a:p>
            <a:pPr algn="ctr"/>
            <a:r>
              <a:rPr lang="ru-RU" altLang="ru-RU" sz="1600" b="1" dirty="0" smtClean="0">
                <a:solidFill>
                  <a:srgbClr val="206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1 855 млн. 600 тыс. рублей</a:t>
            </a:r>
            <a:endParaRPr lang="ru-RU" altLang="ru-RU" sz="1600" b="1" dirty="0">
              <a:solidFill>
                <a:srgbClr val="206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825168"/>
              </p:ext>
            </p:extLst>
          </p:nvPr>
        </p:nvGraphicFramePr>
        <p:xfrm>
          <a:off x="4703625" y="2827134"/>
          <a:ext cx="7863270" cy="385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7"/>
          <a:stretch/>
        </p:blipFill>
        <p:spPr>
          <a:xfrm>
            <a:off x="1487488" y="1412776"/>
            <a:ext cx="6264696" cy="4420044"/>
          </a:xfrm>
          <a:prstGeom prst="rect">
            <a:avLst/>
          </a:prstGeom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928612" y="4725753"/>
            <a:ext cx="8788622" cy="0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85788" y="1268760"/>
            <a:ext cx="11321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ЖИТЕЛЕЙ, ЗАНИМАЮЩИХСЯ НА ПОСТОЯННОЙ ОСНОВЕ </a:t>
            </a:r>
          </a:p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 И СПОРТОМ 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3" y="1707706"/>
            <a:ext cx="6608899" cy="17884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563560" y="2149685"/>
            <a:ext cx="16637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</a:t>
            </a:r>
          </a:p>
          <a:p>
            <a:pPr algn="ctr"/>
            <a:r>
              <a:rPr lang="ru-RU" sz="3600" b="1" dirty="0" smtClean="0">
                <a:solidFill>
                  <a:srgbClr val="E63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43,7%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9936" y="3451840"/>
            <a:ext cx="113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МЕРОПРИЯТИЯ И СПОРТИВНЫЕ МЕРОПРИЯТИЯ: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297974" y="4361006"/>
            <a:ext cx="739362" cy="724178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60411" y="4414847"/>
            <a:ext cx="64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044292" y="4293096"/>
            <a:ext cx="899580" cy="855572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12508" y="4437112"/>
            <a:ext cx="543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888088" y="4148083"/>
            <a:ext cx="1224136" cy="1160445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72926" y="443711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0056441" y="3979540"/>
            <a:ext cx="1366132" cy="1338501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377451" y="436510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248891" y="5444281"/>
            <a:ext cx="98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12334" y="5396090"/>
            <a:ext cx="234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</a:t>
            </a:r>
            <a:endParaRPr lang="ru-RU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86485" y="5407525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МЕЖРЕГИОНАЛЬНЫЕ</a:t>
            </a:r>
            <a:endParaRPr lang="ru-RU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82734" y="5444281"/>
            <a:ext cx="1717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</a:t>
            </a:r>
            <a:endParaRPr lang="ru-RU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2334" y="6098763"/>
            <a:ext cx="11545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1003 МЕРОПРИЯТИЯ В 2020 ГОДУ - </a:t>
            </a:r>
            <a:r>
              <a:rPr lang="ru-RU" sz="2000" b="1" dirty="0" smtClean="0">
                <a:solidFill>
                  <a:srgbClr val="E63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582 ПЕРЕНЕСЕНЫ НА 2021 ГОД</a:t>
            </a:r>
            <a:endParaRPr lang="ru-RU" sz="2000" b="1" dirty="0">
              <a:solidFill>
                <a:srgbClr val="E630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6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092" y="1124744"/>
            <a:ext cx="11990932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МАССОВАЯ ЛЫЖНАЯ ГОНКА «ЛЫЖНЯ РОССИИ»  (в 33 муниципальных образования)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«КРОСС НАЦИИ»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СОРЕВНОВАНИЯ ЮНЫХ ХОККЕИСТОВ «ЗОЛОТАЯ ШАЙБА» ИМЕНИ А.В. ТАРАСОВА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ФУТБОЛУ «КОЖАННЫЙ МЯЧ»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ВСЕРОССИЙСКИЙ ПОЛУМАРАФОН «ЗАБЕГ»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ФЕСТИВАЛЬ БЕГА – ХХIII НОВОСИБИРСКИЙ ПОЛУМАРАФОН АЛЕКСАНДРА РАЕВИЧА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СОРЕВНОВАНИЯ ПО ФЕХТОВАНИЮ НА ПРИЗЫ ЧЕТЫРЕХКРАТНОГО ОЛИМПИЙСКОГО ЧЕМПИОНА СТАНИСЛАВА ПОЗДНЯКОВА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И АКЦИИ ПО СЕВЕРНОЙ (СКАНДИНАВСКОЙ) ХОДЬБЕ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7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27" y="4653136"/>
            <a:ext cx="116209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х"/>
            </a:pPr>
            <a:r>
              <a:rPr lang="ru-RU" sz="1700" b="1" dirty="0" smtClean="0">
                <a:solidFill>
                  <a:srgbClr val="E63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СОРЕВНОВАНИЯ ПО БИАТЛОНУ «КУБОК БОГАЛИЙ»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х"/>
            </a:pPr>
            <a:r>
              <a:rPr lang="ru-RU" sz="1700" b="1" dirty="0" smtClean="0">
                <a:solidFill>
                  <a:srgbClr val="E63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СОРЕВНОВАНИЯ ПО КАРАТЭ «КУБОК УСПЕХА»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х"/>
            </a:pPr>
            <a:r>
              <a:rPr lang="ru-RU" sz="1700" b="1" dirty="0" smtClean="0">
                <a:solidFill>
                  <a:srgbClr val="E63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РОССИИ ПО ФЕХТОВАНИЮ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х"/>
            </a:pPr>
            <a:r>
              <a:rPr lang="ru-RU" sz="1700" b="1" dirty="0" smtClean="0">
                <a:solidFill>
                  <a:srgbClr val="E63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АВИАШОУ НА АЭРОДРОМЕ «МОЧИЩЕ»</a:t>
            </a:r>
          </a:p>
        </p:txBody>
      </p:sp>
    </p:spTree>
    <p:extLst>
      <p:ext uri="{BB962C8B-B14F-4D97-AF65-F5344CB8AC3E}">
        <p14:creationId xmlns:p14="http://schemas.microsoft.com/office/powerpoint/2010/main" val="24269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7"/>
          <a:stretch/>
        </p:blipFill>
        <p:spPr>
          <a:xfrm>
            <a:off x="1487488" y="1412776"/>
            <a:ext cx="6264696" cy="4420044"/>
          </a:xfrm>
          <a:prstGeom prst="rect">
            <a:avLst/>
          </a:prstGeom>
        </p:spPr>
      </p:pic>
      <p:sp>
        <p:nvSpPr>
          <p:cNvPr id="38" name="Пятиугольник 37"/>
          <p:cNvSpPr/>
          <p:nvPr/>
        </p:nvSpPr>
        <p:spPr>
          <a:xfrm>
            <a:off x="294860" y="4514343"/>
            <a:ext cx="3527648" cy="1938993"/>
          </a:xfrm>
          <a:prstGeom prst="homePlate">
            <a:avLst/>
          </a:prstGeom>
          <a:solidFill>
            <a:srgbClr val="E63036"/>
          </a:solidFill>
          <a:ln>
            <a:solidFill>
              <a:srgbClr val="E63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71464" y="1647223"/>
            <a:ext cx="5487040" cy="2326916"/>
            <a:chOff x="2578186" y="1295205"/>
            <a:chExt cx="5487040" cy="179056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170012" y="1454557"/>
              <a:ext cx="3895214" cy="1631216"/>
              <a:chOff x="2074375" y="1910008"/>
              <a:chExt cx="3895214" cy="1631216"/>
            </a:xfrm>
          </p:grpSpPr>
          <p:sp>
            <p:nvSpPr>
              <p:cNvPr id="16" name="Блок-схема: альтернативный процесс 15"/>
              <p:cNvSpPr/>
              <p:nvPr/>
            </p:nvSpPr>
            <p:spPr>
              <a:xfrm>
                <a:off x="2074375" y="1915380"/>
                <a:ext cx="3895214" cy="1218714"/>
              </a:xfrm>
              <a:prstGeom prst="flowChartAlternateProcess">
                <a:avLst/>
              </a:prstGeom>
              <a:solidFill>
                <a:srgbClr val="003399"/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074375" y="1910008"/>
                <a:ext cx="3881319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 ЗИМНЯЯ СПАРТАКИАДА МУНИЦИПАЛЬНЫХ ОБРАЗОВАНИЙ НОВОСИБИРСКОЙ ОБЛАСТИ</a:t>
                </a:r>
                <a:endPara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Выгнутая влево стрелка 12"/>
            <p:cNvSpPr/>
            <p:nvPr/>
          </p:nvSpPr>
          <p:spPr>
            <a:xfrm>
              <a:off x="2578186" y="1295205"/>
              <a:ext cx="953780" cy="1613309"/>
            </a:xfrm>
            <a:prstGeom prst="curvedRightArrow">
              <a:avLst/>
            </a:prstGeom>
            <a:solidFill>
              <a:srgbClr val="0033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633359" y="1646191"/>
              <a:ext cx="1591972" cy="686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ru-RU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РАЙОНОВ</a:t>
              </a:r>
              <a:endPara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167265" y="4434851"/>
            <a:ext cx="3965608" cy="2018484"/>
            <a:chOff x="1890253" y="1906248"/>
            <a:chExt cx="3965608" cy="1218714"/>
          </a:xfrm>
        </p:grpSpPr>
        <p:sp>
          <p:nvSpPr>
            <p:cNvPr id="24" name="Блок-схема: альтернативный процесс 23"/>
            <p:cNvSpPr/>
            <p:nvPr/>
          </p:nvSpPr>
          <p:spPr>
            <a:xfrm>
              <a:off x="1890253" y="1906248"/>
              <a:ext cx="3895214" cy="1218714"/>
            </a:xfrm>
            <a:prstGeom prst="flowChartAlternateProcess">
              <a:avLst/>
            </a:prstGeom>
            <a:solidFill>
              <a:srgbClr val="E63036"/>
            </a:solidFill>
            <a:ln>
              <a:solidFill>
                <a:srgbClr val="E63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74542" y="2140071"/>
              <a:ext cx="3881319" cy="799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XXIV ЗИМНИЕ СЕЛЬСКИЕ СПОРТИВНЫЕ ИГРЫ НОВОСИБИРСКОЙ ОБЛАСТИ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458451" y="1222547"/>
            <a:ext cx="5467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6 - 8 МАРТА 2020 ГОДА, Р.П. СУЗУН </a:t>
            </a:r>
            <a:endParaRPr lang="ru-RU" sz="2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5084" y="1885116"/>
            <a:ext cx="340574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ИСКИТИМСКИЙ РАЙОН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ЧИСТООЗЁРНЫЙ РАЙОН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ДОВОЛЕНСКИЙ РАЙОН</a:t>
            </a:r>
            <a:endParaRPr lang="ru-RU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3095" y="3862786"/>
            <a:ext cx="620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63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25 – 28 ФЕВРАЛЯ 2021 ГОДА, Г. ТАТАРСК</a:t>
            </a:r>
            <a:endParaRPr lang="ru-RU" sz="2400" dirty="0" smtClean="0">
              <a:solidFill>
                <a:srgbClr val="E630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4184" y="4813070"/>
            <a:ext cx="29562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МУНИЦИПАЛЬНЫХ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РАЙОНОВ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ГОРОДСКИХ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ОКРУГА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8436045" y="4434852"/>
            <a:ext cx="3456782" cy="1938993"/>
          </a:xfrm>
          <a:prstGeom prst="homePlate">
            <a:avLst/>
          </a:prstGeom>
          <a:solidFill>
            <a:srgbClr val="E63036"/>
          </a:solidFill>
          <a:ln>
            <a:solidFill>
              <a:srgbClr val="E63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109625" y="4742180"/>
            <a:ext cx="2826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ВИДОВ СПОРТА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ВЫБОРУ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ВИДА СПОРТА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ОБЯЗАТЕЛЬНЫХ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155" y="4557804"/>
            <a:ext cx="1494770" cy="13346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59041" y="1776374"/>
            <a:ext cx="6632959" cy="156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ОБЛАСТНЫХ ФЕСТИВАЛЯ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ВФСК ГТО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ТЫС.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 ПРИНЯЛО УЧАСТИЕ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234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МЕРОПРИЯТИЯ МУНИЦИПАЛЬНОГО УРОВНЯ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1031" y="4850465"/>
            <a:ext cx="8435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ЦЕНТРОВ </a:t>
            </a: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ТЕСТИРОВАНИЯ КОМПЛЕКСА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ГТО (01.01.2021)</a:t>
            </a:r>
          </a:p>
          <a:p>
            <a:pPr algn="ctr"/>
            <a:endParaRPr lang="ru-RU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ПО ОЦЕНКЕ ВЫПОЛНЕНИЯ НОРМ ГТО </a:t>
            </a:r>
          </a:p>
          <a:p>
            <a:pPr algn="ctr"/>
            <a:endParaRPr lang="ru-RU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0823" y="4802858"/>
            <a:ext cx="1166848" cy="1089561"/>
            <a:chOff x="285937" y="4242895"/>
            <a:chExt cx="1166848" cy="108956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857" y="4275545"/>
              <a:ext cx="535928" cy="89945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37" y="4242895"/>
              <a:ext cx="966546" cy="1089561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123648" y="1261144"/>
            <a:ext cx="12165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E63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ФИЗКУЛЬТУРНО-СПОРТИВНЫЙ КОМПЛЕКС «ГОТОВ К ТРУДУ И ОБОРОНЕ»</a:t>
            </a:r>
            <a:endParaRPr lang="ru-RU" sz="2000" dirty="0">
              <a:solidFill>
                <a:srgbClr val="E630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5" y="3198955"/>
            <a:ext cx="1452486" cy="150751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699055" y="3591787"/>
            <a:ext cx="1303562" cy="83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3311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27" y="3190154"/>
            <a:ext cx="1456141" cy="1523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35" y="3216096"/>
            <a:ext cx="1456141" cy="149930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128806" y="3593300"/>
            <a:ext cx="1303562" cy="83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2708 </a:t>
            </a:r>
            <a:endParaRPr lang="ru-RU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88982" y="3637795"/>
            <a:ext cx="13035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1826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  <a:endParaRPr lang="ru-RU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t="19950" r="20553" b="58000"/>
          <a:stretch/>
        </p:blipFill>
        <p:spPr>
          <a:xfrm>
            <a:off x="204725" y="1744048"/>
            <a:ext cx="56412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995524"/>
            <a:ext cx="11928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E630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ЧЕЛОВЕК, 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 АДАПТИВНОЙ ФИЗИЧЕСКОЙ КУЛЬТУРОЙ, ВЫПОЛНИЛИ НОРМАТИВЫ КОМПЛЕКСА ГТО  </a:t>
            </a:r>
            <a:r>
              <a:rPr lang="ru-RU" b="1" dirty="0" smtClean="0">
                <a:solidFill>
                  <a:srgbClr val="E630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ЗНАКИ ОТЛИЧИЯ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138" y="137178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ПОСТРОЕНО 6 СПОРТИВНЫХ ПЛОЩАДОК ПО ПОДГОТОВКЕ К ВЫПОЛНЕНИЮ НОРМАТИВОВ ГТО НА 21 МЛН. РУБЛЕЙ: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БАРАБИНСКИЙ РАЙОН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ИСКИТИМСКИЙ РАЙОН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КАРАСУКСКИЙ РАЙОН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КОЧЕНЕВСКИЙ РАЙОН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МОШКОВСКИЙ РАЙОН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ЧЕРЕПАНОВСКИЙ РАЙОН</a:t>
            </a:r>
          </a:p>
          <a:p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54200" r="62622" b="13250"/>
          <a:stretch/>
        </p:blipFill>
        <p:spPr>
          <a:xfrm>
            <a:off x="4177259" y="2260397"/>
            <a:ext cx="1872208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69162" y="2135678"/>
            <a:ext cx="55102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ПОСТРОЕНО 5 СПОРТИВНЫХ ПЛОЩАДОК ГТО НА 2,5 МЛН. РУБЛЕЙ: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БАГАНСКИЙ РАЙОН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БОЛОТНИНСКИЙ РАЙОН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ЧУЛЫМСКИЙ РАЙОН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КОЛЬЦОВО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1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2192000" cy="10890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</p:spPr>
        <p:txBody>
          <a:bodyPr wrap="none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Natali\Desktop\Логотип\Эмблема наша\Министерство спорта НСО_эмблема_вариан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72597" r="28825" b="3645"/>
          <a:stretch>
            <a:fillRect/>
          </a:stretch>
        </p:blipFill>
        <p:spPr bwMode="auto">
          <a:xfrm>
            <a:off x="10920413" y="1428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34963" y="360363"/>
            <a:ext cx="1152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НОВОСИБИРСКОЙ ОБЛАСТИ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787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5505" r="6043"/>
          <a:stretch/>
        </p:blipFill>
        <p:spPr>
          <a:xfrm>
            <a:off x="4828482" y="2250101"/>
            <a:ext cx="2185416" cy="2163094"/>
          </a:xfrm>
          <a:prstGeom prst="ellipse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69780" y="6908334"/>
            <a:ext cx="2933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9085" y="1150908"/>
            <a:ext cx="789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ФИЗИЧЕСКАЯ КУЛЬТУРА И СПОРТ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515751" y="2348880"/>
            <a:ext cx="3901189" cy="2231380"/>
            <a:chOff x="642693" y="1116878"/>
            <a:chExt cx="3901189" cy="22313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42693" y="1116878"/>
              <a:ext cx="3901189" cy="2231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СИСТЕМАТИЧЕСКИ ЗАНИМАЮТСЯ</a:t>
              </a:r>
            </a:p>
            <a:p>
              <a:pPr algn="ctr"/>
              <a:r>
                <a:rPr lang="ru-RU" sz="1600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АДАПТИВНОЙ ФИЗИЧЕСКОЙ КУЛЬТУРОЙ И СПОРТОМ</a:t>
              </a:r>
            </a:p>
            <a:p>
              <a:pPr algn="ctr"/>
              <a:endPara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17 968 </a:t>
              </a:r>
              <a:r>
                <a:rPr lang="ru-RU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</a:t>
              </a:r>
            </a:p>
            <a:p>
              <a:pPr algn="ctr"/>
              <a:r>
                <a:rPr lang="ru-RU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b="1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 ЛЕТ </a:t>
              </a:r>
              <a:r>
                <a:rPr lang="ru-RU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24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10 417</a:t>
              </a:r>
              <a:r>
                <a:rPr lang="ru-RU" sz="2400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</a:t>
              </a:r>
              <a:endParaRPr lang="ru-RU" sz="1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1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01605" y="1991161"/>
              <a:ext cx="3670533" cy="1009895"/>
            </a:xfrm>
            <a:prstGeom prst="roundRect">
              <a:avLst/>
            </a:prstGeom>
            <a:noFill/>
            <a:ln>
              <a:solidFill>
                <a:srgbClr val="003399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21638" y="2332483"/>
            <a:ext cx="3833343" cy="2154436"/>
            <a:chOff x="7683874" y="1163802"/>
            <a:chExt cx="3833343" cy="2154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683874" y="1163802"/>
              <a:ext cx="3774431" cy="2154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ОСУЩЕСТВЛЯЮТ ФИЗКУЛЬТУРНО-ОЗДОРОВИТЕЛЬНУЮ РАБОТУ</a:t>
              </a:r>
            </a:p>
            <a:p>
              <a:pPr algn="ctr"/>
              <a:endPara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БОЛЕЕ </a:t>
              </a:r>
              <a:r>
                <a:rPr lang="ru-RU" sz="24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363</a:t>
              </a:r>
            </a:p>
            <a:p>
              <a:pPr algn="ctr"/>
              <a:r>
                <a:rPr lang="ru-RU" sz="2000" b="1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ОРГАНИЗАЦИЙ</a:t>
              </a:r>
            </a:p>
            <a:p>
              <a:pPr algn="ctr"/>
              <a:endParaRPr lang="ru-RU" sz="11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1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7846684" y="2069060"/>
              <a:ext cx="3670533" cy="1009895"/>
            </a:xfrm>
            <a:prstGeom prst="roundRect">
              <a:avLst/>
            </a:prstGeom>
            <a:noFill/>
            <a:ln>
              <a:solidFill>
                <a:srgbClr val="003399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2545617" y="4221088"/>
            <a:ext cx="6751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63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ЗАПЛАНИРОВАНО В 2020 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088" y="1642739"/>
            <a:ext cx="11611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206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ВВЕДЕНЫ НОВЫЕ ДИСЦИПЛИНЫ – ПО СПОРТУ ЛИЦ С ПОРАЖЕНИЕМ ОПОРНО-ДВИГАТЕЛЬНОГО АППАРАТА: ПАРАЛИМПИЙСКАЯ ВЫЕЗДКА, ТАНЦЫ НА КОЛЯСКАХ И КЕРЛИНГ НА КОЛЯСКАХ</a:t>
            </a:r>
            <a:endParaRPr lang="ru-RU" b="1" dirty="0">
              <a:solidFill>
                <a:srgbClr val="206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8752" y="4687313"/>
            <a:ext cx="11233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Times New Roman" panose="02020603050405020304" pitchFamily="18" charset="0"/>
              <a:buChar char="х"/>
            </a:pPr>
            <a:r>
              <a:rPr lang="ru-RU" sz="1800" b="1" dirty="0" smtClean="0">
                <a:solidFill>
                  <a:srgbClr val="E6303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ЗИМНЯЯ СПАРТАКИАДА ИНВАЛИДОВ НОВОСИБИРСКОЙ ОБЛАСТИ </a:t>
            </a:r>
          </a:p>
          <a:p>
            <a:pPr marL="285750" indent="-285750" algn="just">
              <a:buFont typeface="Times New Roman" panose="02020603050405020304" pitchFamily="18" charset="0"/>
              <a:buChar char="х"/>
            </a:pPr>
            <a:r>
              <a:rPr lang="ru-RU" sz="1800" b="1" dirty="0" smtClean="0">
                <a:solidFill>
                  <a:srgbClr val="E6303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ЛЕТНЯЯ СПАРТАКИАДА ИНВАЛИДОВ НОВОСИБИРСКОЙ ОБЛАСТИ</a:t>
            </a:r>
          </a:p>
          <a:p>
            <a:pPr marL="285750" indent="-285750" algn="just">
              <a:buFont typeface="Times New Roman" panose="02020603050405020304" pitchFamily="18" charset="0"/>
              <a:buChar char="х"/>
            </a:pPr>
            <a:r>
              <a:rPr lang="ru-RU" sz="1800" b="1" dirty="0" smtClean="0">
                <a:solidFill>
                  <a:srgbClr val="E6303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ФЕСТИВАЛЬ СПОРТА СРЕДИ ИНВАЛИДОВ И ЛИЦ С ОГРАНИЧЕННЫМИ ВОЗМОЖНОСТЯМИ ЗДОРОВЬЯ В РАМКАХ ДЕКАДЫ ИНВАЛИДОВ </a:t>
            </a:r>
            <a:endParaRPr lang="ru-RU" b="1" dirty="0">
              <a:solidFill>
                <a:srgbClr val="E630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8048</TotalTime>
  <Words>1756</Words>
  <Application>Microsoft Office PowerPoint</Application>
  <PresentationFormat>Широкоэкранный</PresentationFormat>
  <Paragraphs>381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Тема Office</vt:lpstr>
      <vt:lpstr>  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HP</cp:lastModifiedBy>
  <cp:revision>391</cp:revision>
  <cp:lastPrinted>2021-01-29T02:32:12Z</cp:lastPrinted>
  <dcterms:created xsi:type="dcterms:W3CDTF">2014-01-22T15:43:32Z</dcterms:created>
  <dcterms:modified xsi:type="dcterms:W3CDTF">2021-02-01T02:42:24Z</dcterms:modified>
</cp:coreProperties>
</file>